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319" r:id="rId10"/>
    <p:sldId id="330" r:id="rId11"/>
    <p:sldId id="266" r:id="rId12"/>
    <p:sldId id="310" r:id="rId13"/>
    <p:sldId id="268" r:id="rId14"/>
    <p:sldId id="322" r:id="rId15"/>
    <p:sldId id="270" r:id="rId16"/>
    <p:sldId id="271" r:id="rId17"/>
    <p:sldId id="272" r:id="rId18"/>
    <p:sldId id="323" r:id="rId19"/>
    <p:sldId id="274" r:id="rId20"/>
    <p:sldId id="324" r:id="rId21"/>
    <p:sldId id="276" r:id="rId22"/>
    <p:sldId id="325" r:id="rId23"/>
    <p:sldId id="278" r:id="rId24"/>
    <p:sldId id="326" r:id="rId25"/>
    <p:sldId id="280" r:id="rId26"/>
    <p:sldId id="327" r:id="rId27"/>
    <p:sldId id="282" r:id="rId28"/>
    <p:sldId id="328" r:id="rId29"/>
    <p:sldId id="284" r:id="rId30"/>
    <p:sldId id="329" r:id="rId31"/>
    <p:sldId id="286" r:id="rId32"/>
    <p:sldId id="287" r:id="rId33"/>
    <p:sldId id="288" r:id="rId34"/>
    <p:sldId id="321" r:id="rId35"/>
    <p:sldId id="32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8" autoAdjust="0"/>
    <p:restoredTop sz="91781" autoAdjust="0"/>
  </p:normalViewPr>
  <p:slideViewPr>
    <p:cSldViewPr snapToGrid="0">
      <p:cViewPr varScale="1">
        <p:scale>
          <a:sx n="76" d="100"/>
          <a:sy n="76" d="100"/>
        </p:scale>
        <p:origin x="754"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an juan Orta" userId="42a2ffb34c4e4164" providerId="LiveId" clId="{6CA7E15D-2A66-4BB9-AF25-354EC9CA9F2B}"/>
    <pc:docChg chg="undo custSel modSld">
      <pc:chgData name="Daniel San juan Orta" userId="42a2ffb34c4e4164" providerId="LiveId" clId="{6CA7E15D-2A66-4BB9-AF25-354EC9CA9F2B}" dt="2018-07-25T15:52:47.359" v="416" actId="20577"/>
      <pc:docMkLst>
        <pc:docMk/>
      </pc:docMkLst>
      <pc:sldChg chg="modSp">
        <pc:chgData name="Daniel San juan Orta" userId="42a2ffb34c4e4164" providerId="LiveId" clId="{6CA7E15D-2A66-4BB9-AF25-354EC9CA9F2B}" dt="2018-07-25T15:41:57.915" v="122" actId="20577"/>
        <pc:sldMkLst>
          <pc:docMk/>
          <pc:sldMk cId="2256436921" sldId="258"/>
        </pc:sldMkLst>
        <pc:spChg chg="mod">
          <ac:chgData name="Daniel San juan Orta" userId="42a2ffb34c4e4164" providerId="LiveId" clId="{6CA7E15D-2A66-4BB9-AF25-354EC9CA9F2B}" dt="2018-07-25T15:40:57.656" v="82" actId="20577"/>
          <ac:spMkLst>
            <pc:docMk/>
            <pc:sldMk cId="2256436921" sldId="258"/>
            <ac:spMk id="4" creationId="{00000000-0000-0000-0000-000000000000}"/>
          </ac:spMkLst>
        </pc:spChg>
        <pc:spChg chg="mod">
          <ac:chgData name="Daniel San juan Orta" userId="42a2ffb34c4e4164" providerId="LiveId" clId="{6CA7E15D-2A66-4BB9-AF25-354EC9CA9F2B}" dt="2018-07-25T15:39:44.985" v="35" actId="20577"/>
          <ac:spMkLst>
            <pc:docMk/>
            <pc:sldMk cId="2256436921" sldId="258"/>
            <ac:spMk id="6" creationId="{00000000-0000-0000-0000-000000000000}"/>
          </ac:spMkLst>
        </pc:spChg>
        <pc:spChg chg="mod">
          <ac:chgData name="Daniel San juan Orta" userId="42a2ffb34c4e4164" providerId="LiveId" clId="{6CA7E15D-2A66-4BB9-AF25-354EC9CA9F2B}" dt="2018-07-25T15:40:33.449" v="72" actId="14100"/>
          <ac:spMkLst>
            <pc:docMk/>
            <pc:sldMk cId="2256436921" sldId="258"/>
            <ac:spMk id="8" creationId="{00000000-0000-0000-0000-000000000000}"/>
          </ac:spMkLst>
        </pc:spChg>
        <pc:spChg chg="mod">
          <ac:chgData name="Daniel San juan Orta" userId="42a2ffb34c4e4164" providerId="LiveId" clId="{6CA7E15D-2A66-4BB9-AF25-354EC9CA9F2B}" dt="2018-07-25T15:40:28.407" v="71" actId="20577"/>
          <ac:spMkLst>
            <pc:docMk/>
            <pc:sldMk cId="2256436921" sldId="258"/>
            <ac:spMk id="9" creationId="{00000000-0000-0000-0000-000000000000}"/>
          </ac:spMkLst>
        </pc:spChg>
        <pc:spChg chg="mod">
          <ac:chgData name="Daniel San juan Orta" userId="42a2ffb34c4e4164" providerId="LiveId" clId="{6CA7E15D-2A66-4BB9-AF25-354EC9CA9F2B}" dt="2018-07-25T15:39:42.012" v="29" actId="20577"/>
          <ac:spMkLst>
            <pc:docMk/>
            <pc:sldMk cId="2256436921" sldId="258"/>
            <ac:spMk id="14" creationId="{00000000-0000-0000-0000-000000000000}"/>
          </ac:spMkLst>
        </pc:spChg>
        <pc:spChg chg="mod">
          <ac:chgData name="Daniel San juan Orta" userId="42a2ffb34c4e4164" providerId="LiveId" clId="{6CA7E15D-2A66-4BB9-AF25-354EC9CA9F2B}" dt="2018-07-25T15:39:33.607" v="5" actId="20577"/>
          <ac:spMkLst>
            <pc:docMk/>
            <pc:sldMk cId="2256436921" sldId="258"/>
            <ac:spMk id="17" creationId="{00000000-0000-0000-0000-000000000000}"/>
          </ac:spMkLst>
        </pc:spChg>
        <pc:spChg chg="mod">
          <ac:chgData name="Daniel San juan Orta" userId="42a2ffb34c4e4164" providerId="LiveId" clId="{6CA7E15D-2A66-4BB9-AF25-354EC9CA9F2B}" dt="2018-07-25T15:41:29.746" v="91" actId="20577"/>
          <ac:spMkLst>
            <pc:docMk/>
            <pc:sldMk cId="2256436921" sldId="258"/>
            <ac:spMk id="24" creationId="{00000000-0000-0000-0000-000000000000}"/>
          </ac:spMkLst>
        </pc:spChg>
        <pc:spChg chg="mod">
          <ac:chgData name="Daniel San juan Orta" userId="42a2ffb34c4e4164" providerId="LiveId" clId="{6CA7E15D-2A66-4BB9-AF25-354EC9CA9F2B}" dt="2018-07-25T15:41:35.306" v="92" actId="14100"/>
          <ac:spMkLst>
            <pc:docMk/>
            <pc:sldMk cId="2256436921" sldId="258"/>
            <ac:spMk id="26" creationId="{00000000-0000-0000-0000-000000000000}"/>
          </ac:spMkLst>
        </pc:spChg>
        <pc:spChg chg="mod">
          <ac:chgData name="Daniel San juan Orta" userId="42a2ffb34c4e4164" providerId="LiveId" clId="{6CA7E15D-2A66-4BB9-AF25-354EC9CA9F2B}" dt="2018-07-25T15:41:57.915" v="122" actId="20577"/>
          <ac:spMkLst>
            <pc:docMk/>
            <pc:sldMk cId="2256436921" sldId="258"/>
            <ac:spMk id="30" creationId="{00000000-0000-0000-0000-000000000000}"/>
          </ac:spMkLst>
        </pc:spChg>
      </pc:sldChg>
      <pc:sldChg chg="modSp">
        <pc:chgData name="Daniel San juan Orta" userId="42a2ffb34c4e4164" providerId="LiveId" clId="{6CA7E15D-2A66-4BB9-AF25-354EC9CA9F2B}" dt="2018-07-25T15:42:59.017" v="138" actId="20577"/>
        <pc:sldMkLst>
          <pc:docMk/>
          <pc:sldMk cId="4187599587" sldId="259"/>
        </pc:sldMkLst>
        <pc:spChg chg="mod">
          <ac:chgData name="Daniel San juan Orta" userId="42a2ffb34c4e4164" providerId="LiveId" clId="{6CA7E15D-2A66-4BB9-AF25-354EC9CA9F2B}" dt="2018-07-25T15:42:59.017" v="138" actId="20577"/>
          <ac:spMkLst>
            <pc:docMk/>
            <pc:sldMk cId="4187599587" sldId="259"/>
            <ac:spMk id="34818" creationId="{00000000-0000-0000-0000-000000000000}"/>
          </ac:spMkLst>
        </pc:spChg>
      </pc:sldChg>
      <pc:sldChg chg="modSp">
        <pc:chgData name="Daniel San juan Orta" userId="42a2ffb34c4e4164" providerId="LiveId" clId="{6CA7E15D-2A66-4BB9-AF25-354EC9CA9F2B}" dt="2018-07-25T15:44:07.971" v="154" actId="20577"/>
        <pc:sldMkLst>
          <pc:docMk/>
          <pc:sldMk cId="4147522066" sldId="260"/>
        </pc:sldMkLst>
        <pc:spChg chg="mod">
          <ac:chgData name="Daniel San juan Orta" userId="42a2ffb34c4e4164" providerId="LiveId" clId="{6CA7E15D-2A66-4BB9-AF25-354EC9CA9F2B}" dt="2018-07-25T15:44:07.971" v="154" actId="20577"/>
          <ac:spMkLst>
            <pc:docMk/>
            <pc:sldMk cId="4147522066" sldId="260"/>
            <ac:spMk id="5" creationId="{00000000-0000-0000-0000-000000000000}"/>
          </ac:spMkLst>
        </pc:spChg>
      </pc:sldChg>
      <pc:sldChg chg="modSp">
        <pc:chgData name="Daniel San juan Orta" userId="42a2ffb34c4e4164" providerId="LiveId" clId="{6CA7E15D-2A66-4BB9-AF25-354EC9CA9F2B}" dt="2018-07-25T15:46:56.145" v="225" actId="20577"/>
        <pc:sldMkLst>
          <pc:docMk/>
          <pc:sldMk cId="1336350978" sldId="261"/>
        </pc:sldMkLst>
        <pc:spChg chg="mod">
          <ac:chgData name="Daniel San juan Orta" userId="42a2ffb34c4e4164" providerId="LiveId" clId="{6CA7E15D-2A66-4BB9-AF25-354EC9CA9F2B}" dt="2018-07-25T15:46:23.797" v="208" actId="20577"/>
          <ac:spMkLst>
            <pc:docMk/>
            <pc:sldMk cId="1336350978" sldId="261"/>
            <ac:spMk id="5" creationId="{00000000-0000-0000-0000-000000000000}"/>
          </ac:spMkLst>
        </pc:spChg>
        <pc:spChg chg="mod">
          <ac:chgData name="Daniel San juan Orta" userId="42a2ffb34c4e4164" providerId="LiveId" clId="{6CA7E15D-2A66-4BB9-AF25-354EC9CA9F2B}" dt="2018-07-25T15:46:37.817" v="209" actId="313"/>
          <ac:spMkLst>
            <pc:docMk/>
            <pc:sldMk cId="1336350978" sldId="261"/>
            <ac:spMk id="8" creationId="{00000000-0000-0000-0000-000000000000}"/>
          </ac:spMkLst>
        </pc:spChg>
        <pc:spChg chg="mod">
          <ac:chgData name="Daniel San juan Orta" userId="42a2ffb34c4e4164" providerId="LiveId" clId="{6CA7E15D-2A66-4BB9-AF25-354EC9CA9F2B}" dt="2018-07-25T15:46:04.536" v="196" actId="313"/>
          <ac:spMkLst>
            <pc:docMk/>
            <pc:sldMk cId="1336350978" sldId="261"/>
            <ac:spMk id="9" creationId="{00000000-0000-0000-0000-000000000000}"/>
          </ac:spMkLst>
        </pc:spChg>
        <pc:spChg chg="mod">
          <ac:chgData name="Daniel San juan Orta" userId="42a2ffb34c4e4164" providerId="LiveId" clId="{6CA7E15D-2A66-4BB9-AF25-354EC9CA9F2B}" dt="2018-07-25T15:46:56.145" v="225" actId="20577"/>
          <ac:spMkLst>
            <pc:docMk/>
            <pc:sldMk cId="1336350978" sldId="261"/>
            <ac:spMk id="10" creationId="{00000000-0000-0000-0000-000000000000}"/>
          </ac:spMkLst>
        </pc:spChg>
      </pc:sldChg>
      <pc:sldChg chg="modSp">
        <pc:chgData name="Daniel San juan Orta" userId="42a2ffb34c4e4164" providerId="LiveId" clId="{6CA7E15D-2A66-4BB9-AF25-354EC9CA9F2B}" dt="2018-07-25T15:48:39.407" v="264"/>
        <pc:sldMkLst>
          <pc:docMk/>
          <pc:sldMk cId="907012009" sldId="262"/>
        </pc:sldMkLst>
        <pc:spChg chg="mod">
          <ac:chgData name="Daniel San juan Orta" userId="42a2ffb34c4e4164" providerId="LiveId" clId="{6CA7E15D-2A66-4BB9-AF25-354EC9CA9F2B}" dt="2018-07-25T15:48:26.238" v="263" actId="20577"/>
          <ac:spMkLst>
            <pc:docMk/>
            <pc:sldMk cId="907012009" sldId="262"/>
            <ac:spMk id="23" creationId="{00000000-0000-0000-0000-000000000000}"/>
          </ac:spMkLst>
        </pc:spChg>
        <pc:spChg chg="mod">
          <ac:chgData name="Daniel San juan Orta" userId="42a2ffb34c4e4164" providerId="LiveId" clId="{6CA7E15D-2A66-4BB9-AF25-354EC9CA9F2B}" dt="2018-07-25T15:48:39.407" v="264"/>
          <ac:spMkLst>
            <pc:docMk/>
            <pc:sldMk cId="907012009" sldId="262"/>
            <ac:spMk id="30" creationId="{00000000-0000-0000-0000-000000000000}"/>
          </ac:spMkLst>
        </pc:spChg>
      </pc:sldChg>
      <pc:sldChg chg="modSp">
        <pc:chgData name="Daniel San juan Orta" userId="42a2ffb34c4e4164" providerId="LiveId" clId="{6CA7E15D-2A66-4BB9-AF25-354EC9CA9F2B}" dt="2018-07-25T15:51:08.485" v="307" actId="313"/>
        <pc:sldMkLst>
          <pc:docMk/>
          <pc:sldMk cId="3928327377" sldId="263"/>
        </pc:sldMkLst>
        <pc:graphicFrameChg chg="modGraphic">
          <ac:chgData name="Daniel San juan Orta" userId="42a2ffb34c4e4164" providerId="LiveId" clId="{6CA7E15D-2A66-4BB9-AF25-354EC9CA9F2B}" dt="2018-07-25T15:51:08.485" v="307" actId="313"/>
          <ac:graphicFrameMkLst>
            <pc:docMk/>
            <pc:sldMk cId="3928327377" sldId="263"/>
            <ac:graphicFrameMk id="5" creationId="{00000000-0000-0000-0000-000000000000}"/>
          </ac:graphicFrameMkLst>
        </pc:graphicFrameChg>
      </pc:sldChg>
      <pc:sldChg chg="modSp">
        <pc:chgData name="Daniel San juan Orta" userId="42a2ffb34c4e4164" providerId="LiveId" clId="{6CA7E15D-2A66-4BB9-AF25-354EC9CA9F2B}" dt="2018-07-25T15:52:47.359" v="416" actId="20577"/>
        <pc:sldMkLst>
          <pc:docMk/>
          <pc:sldMk cId="1735277033" sldId="319"/>
        </pc:sldMkLst>
        <pc:spChg chg="mod">
          <ac:chgData name="Daniel San juan Orta" userId="42a2ffb34c4e4164" providerId="LiveId" clId="{6CA7E15D-2A66-4BB9-AF25-354EC9CA9F2B}" dt="2018-07-25T15:52:47.359" v="416" actId="20577"/>
          <ac:spMkLst>
            <pc:docMk/>
            <pc:sldMk cId="1735277033" sldId="319"/>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EB77E-9C6C-43B6-A4D5-486032E403F0}" type="datetimeFigureOut">
              <a:rPr lang="en-US" smtClean="0"/>
              <a:t>10/9/2018</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9DF96-65B9-471C-9A2A-F31F0710039E}" type="slidenum">
              <a:rPr lang="en-US" smtClean="0"/>
              <a:t>‹Nº›</a:t>
            </a:fld>
            <a:endParaRPr lang="en-US"/>
          </a:p>
        </p:txBody>
      </p:sp>
    </p:spTree>
    <p:extLst>
      <p:ext uri="{BB962C8B-B14F-4D97-AF65-F5344CB8AC3E}">
        <p14:creationId xmlns:p14="http://schemas.microsoft.com/office/powerpoint/2010/main" val="254975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2E131AD-7579-491E-A445-5CDF3A500F25}" type="slidenum">
              <a:rPr lang="en-US" altLang="en-US">
                <a:latin typeface="Times New Roman" panose="02020603050405020304" pitchFamily="18" charset="0"/>
                <a:cs typeface="Times New Roman" panose="02020603050405020304" pitchFamily="18" charset="0"/>
              </a:rPr>
              <a:pPr eaLnBrk="1" hangingPunct="1"/>
              <a:t>1</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34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459DF96-65B9-471C-9A2A-F31F0710039E}" type="slidenum">
              <a:rPr lang="en-US" smtClean="0"/>
              <a:t>27</a:t>
            </a:fld>
            <a:endParaRPr lang="en-US"/>
          </a:p>
        </p:txBody>
      </p:sp>
    </p:spTree>
    <p:extLst>
      <p:ext uri="{BB962C8B-B14F-4D97-AF65-F5344CB8AC3E}">
        <p14:creationId xmlns:p14="http://schemas.microsoft.com/office/powerpoint/2010/main" val="4044877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459DF96-65B9-471C-9A2A-F31F0710039E}" type="slidenum">
              <a:rPr lang="en-US" smtClean="0"/>
              <a:t>29</a:t>
            </a:fld>
            <a:endParaRPr lang="en-US"/>
          </a:p>
        </p:txBody>
      </p:sp>
    </p:spTree>
    <p:extLst>
      <p:ext uri="{BB962C8B-B14F-4D97-AF65-F5344CB8AC3E}">
        <p14:creationId xmlns:p14="http://schemas.microsoft.com/office/powerpoint/2010/main" val="1190088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Lista completa en papel de Epilepsia</a:t>
            </a:r>
            <a:endParaRPr lang="en-US" dirty="0"/>
          </a:p>
        </p:txBody>
      </p:sp>
      <p:sp>
        <p:nvSpPr>
          <p:cNvPr id="4" name="Marcador de número de diapositiva 3"/>
          <p:cNvSpPr>
            <a:spLocks noGrp="1"/>
          </p:cNvSpPr>
          <p:nvPr>
            <p:ph type="sldNum" sz="quarter" idx="10"/>
          </p:nvPr>
        </p:nvSpPr>
        <p:spPr/>
        <p:txBody>
          <a:bodyPr/>
          <a:lstStyle/>
          <a:p>
            <a:fld id="{E459DF96-65B9-471C-9A2A-F31F0710039E}" type="slidenum">
              <a:rPr lang="en-US" smtClean="0"/>
              <a:t>31</a:t>
            </a:fld>
            <a:endParaRPr lang="en-US"/>
          </a:p>
        </p:txBody>
      </p:sp>
    </p:spTree>
    <p:extLst>
      <p:ext uri="{BB962C8B-B14F-4D97-AF65-F5344CB8AC3E}">
        <p14:creationId xmlns:p14="http://schemas.microsoft.com/office/powerpoint/2010/main" val="70634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10"/>
          </p:nvPr>
        </p:nvSpPr>
        <p:spPr/>
        <p:txBody>
          <a:bodyPr/>
          <a:lstStyle/>
          <a:p>
            <a:fld id="{E459DF96-65B9-471C-9A2A-F31F0710039E}" type="slidenum">
              <a:rPr lang="en-US" smtClean="0"/>
              <a:t>32</a:t>
            </a:fld>
            <a:endParaRPr lang="en-US"/>
          </a:p>
        </p:txBody>
      </p:sp>
    </p:spTree>
    <p:extLst>
      <p:ext uri="{BB962C8B-B14F-4D97-AF65-F5344CB8AC3E}">
        <p14:creationId xmlns:p14="http://schemas.microsoft.com/office/powerpoint/2010/main" val="4106714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10"/>
          </p:nvPr>
        </p:nvSpPr>
        <p:spPr/>
        <p:txBody>
          <a:bodyPr/>
          <a:lstStyle/>
          <a:p>
            <a:fld id="{E459DF96-65B9-471C-9A2A-F31F0710039E}" type="slidenum">
              <a:rPr lang="en-US" smtClean="0"/>
              <a:t>33</a:t>
            </a:fld>
            <a:endParaRPr lang="en-US"/>
          </a:p>
        </p:txBody>
      </p:sp>
    </p:spTree>
    <p:extLst>
      <p:ext uri="{BB962C8B-B14F-4D97-AF65-F5344CB8AC3E}">
        <p14:creationId xmlns:p14="http://schemas.microsoft.com/office/powerpoint/2010/main" val="2020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A73B957-4BEB-4D06-91BA-758F24340F54}" type="slidenum">
              <a:rPr lang="en-US" altLang="en-US">
                <a:latin typeface="Times New Roman" panose="02020603050405020304" pitchFamily="18" charset="0"/>
                <a:cs typeface="Times New Roman" panose="02020603050405020304" pitchFamily="18" charset="0"/>
              </a:rPr>
              <a:pPr eaLnBrk="1" hangingPunct="1"/>
              <a:t>4</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57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98064F4-2E38-4461-BFBA-24DD41135E21}" type="slidenum">
              <a:rPr lang="en-US" altLang="en-US">
                <a:latin typeface="Times New Roman" panose="02020603050405020304" pitchFamily="18" charset="0"/>
                <a:cs typeface="Times New Roman" panose="02020603050405020304" pitchFamily="18" charset="0"/>
              </a:rPr>
              <a:pPr eaLnBrk="1" hangingPunct="1"/>
              <a:t>5</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03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459DF96-65B9-471C-9A2A-F31F0710039E}" type="slidenum">
              <a:rPr lang="en-US" smtClean="0"/>
              <a:t>13</a:t>
            </a:fld>
            <a:endParaRPr lang="en-US"/>
          </a:p>
        </p:txBody>
      </p:sp>
    </p:spTree>
    <p:extLst>
      <p:ext uri="{BB962C8B-B14F-4D97-AF65-F5344CB8AC3E}">
        <p14:creationId xmlns:p14="http://schemas.microsoft.com/office/powerpoint/2010/main" val="64438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459DF96-65B9-471C-9A2A-F31F0710039E}" type="slidenum">
              <a:rPr lang="en-US" smtClean="0"/>
              <a:t>15</a:t>
            </a:fld>
            <a:endParaRPr lang="en-US"/>
          </a:p>
        </p:txBody>
      </p:sp>
    </p:spTree>
    <p:extLst>
      <p:ext uri="{BB962C8B-B14F-4D97-AF65-F5344CB8AC3E}">
        <p14:creationId xmlns:p14="http://schemas.microsoft.com/office/powerpoint/2010/main" val="169390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459DF96-65B9-471C-9A2A-F31F0710039E}" type="slidenum">
              <a:rPr lang="en-US" smtClean="0"/>
              <a:t>16</a:t>
            </a:fld>
            <a:endParaRPr lang="en-US"/>
          </a:p>
        </p:txBody>
      </p:sp>
    </p:spTree>
    <p:extLst>
      <p:ext uri="{BB962C8B-B14F-4D97-AF65-F5344CB8AC3E}">
        <p14:creationId xmlns:p14="http://schemas.microsoft.com/office/powerpoint/2010/main" val="184598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varios idiomas, estas palabras son las mismas</a:t>
            </a:r>
          </a:p>
          <a:p>
            <a:r>
              <a:rPr lang="es-ES" dirty="0"/>
              <a:t>La conciencia no se usa para clasificar las convulsiones de inicio generalizado</a:t>
            </a:r>
            <a:endParaRPr lang="en-US" dirty="0"/>
          </a:p>
        </p:txBody>
      </p:sp>
      <p:sp>
        <p:nvSpPr>
          <p:cNvPr id="4" name="Marcador de número de diapositiva 3"/>
          <p:cNvSpPr>
            <a:spLocks noGrp="1"/>
          </p:cNvSpPr>
          <p:nvPr>
            <p:ph type="sldNum" sz="quarter" idx="10"/>
          </p:nvPr>
        </p:nvSpPr>
        <p:spPr/>
        <p:txBody>
          <a:bodyPr/>
          <a:lstStyle/>
          <a:p>
            <a:fld id="{E459DF96-65B9-471C-9A2A-F31F0710039E}" type="slidenum">
              <a:rPr lang="en-US" smtClean="0"/>
              <a:t>17</a:t>
            </a:fld>
            <a:endParaRPr lang="en-US"/>
          </a:p>
        </p:txBody>
      </p:sp>
    </p:spTree>
    <p:extLst>
      <p:ext uri="{BB962C8B-B14F-4D97-AF65-F5344CB8AC3E}">
        <p14:creationId xmlns:p14="http://schemas.microsoft.com/office/powerpoint/2010/main" val="363489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459DF96-65B9-471C-9A2A-F31F0710039E}" type="slidenum">
              <a:rPr lang="en-US" smtClean="0"/>
              <a:t>21</a:t>
            </a:fld>
            <a:endParaRPr lang="en-US"/>
          </a:p>
        </p:txBody>
      </p:sp>
    </p:spTree>
    <p:extLst>
      <p:ext uri="{BB962C8B-B14F-4D97-AF65-F5344CB8AC3E}">
        <p14:creationId xmlns:p14="http://schemas.microsoft.com/office/powerpoint/2010/main" val="4091934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459DF96-65B9-471C-9A2A-F31F0710039E}" type="slidenum">
              <a:rPr lang="en-US" smtClean="0"/>
              <a:t>25</a:t>
            </a:fld>
            <a:endParaRPr lang="en-US"/>
          </a:p>
        </p:txBody>
      </p:sp>
    </p:spTree>
    <p:extLst>
      <p:ext uri="{BB962C8B-B14F-4D97-AF65-F5344CB8AC3E}">
        <p14:creationId xmlns:p14="http://schemas.microsoft.com/office/powerpoint/2010/main" val="184961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99E0E9F8-5976-4C82-8C01-6A0CF51BFE69}" type="datetimeFigureOut">
              <a:rPr lang="en-US" smtClean="0"/>
              <a:t>10/9/2018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F460F3A-1C74-49BA-B8F2-BB15CE0B70B1}" type="slidenum">
              <a:rPr lang="en-US" smtClean="0"/>
              <a:t>‹Nº›</a:t>
            </a:fld>
            <a:endParaRPr lang="en-US"/>
          </a:p>
        </p:txBody>
      </p:sp>
    </p:spTree>
    <p:extLst>
      <p:ext uri="{BB962C8B-B14F-4D97-AF65-F5344CB8AC3E}">
        <p14:creationId xmlns:p14="http://schemas.microsoft.com/office/powerpoint/2010/main" val="162213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99E0E9F8-5976-4C82-8C01-6A0CF51BFE69}" type="datetimeFigureOut">
              <a:rPr lang="en-US" smtClean="0"/>
              <a:t>10/9/2018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F460F3A-1C74-49BA-B8F2-BB15CE0B70B1}" type="slidenum">
              <a:rPr lang="en-US" smtClean="0"/>
              <a:t>‹Nº›</a:t>
            </a:fld>
            <a:endParaRPr lang="en-US"/>
          </a:p>
        </p:txBody>
      </p:sp>
    </p:spTree>
    <p:extLst>
      <p:ext uri="{BB962C8B-B14F-4D97-AF65-F5344CB8AC3E}">
        <p14:creationId xmlns:p14="http://schemas.microsoft.com/office/powerpoint/2010/main" val="385727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99E0E9F8-5976-4C82-8C01-6A0CF51BFE69}" type="datetimeFigureOut">
              <a:rPr lang="en-US" smtClean="0"/>
              <a:t>10/9/2018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F460F3A-1C74-49BA-B8F2-BB15CE0B70B1}" type="slidenum">
              <a:rPr lang="en-US" smtClean="0"/>
              <a:t>‹Nº›</a:t>
            </a:fld>
            <a:endParaRPr lang="en-US"/>
          </a:p>
        </p:txBody>
      </p:sp>
    </p:spTree>
    <p:extLst>
      <p:ext uri="{BB962C8B-B14F-4D97-AF65-F5344CB8AC3E}">
        <p14:creationId xmlns:p14="http://schemas.microsoft.com/office/powerpoint/2010/main" val="3141746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4017858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56588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40136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843259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621075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339945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478188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17008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99E0E9F8-5976-4C82-8C01-6A0CF51BFE69}" type="datetimeFigureOut">
              <a:rPr lang="en-US" smtClean="0"/>
              <a:t>10/9/2018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F460F3A-1C74-49BA-B8F2-BB15CE0B70B1}" type="slidenum">
              <a:rPr lang="en-US" smtClean="0"/>
              <a:t>‹Nº›</a:t>
            </a:fld>
            <a:endParaRPr lang="en-US"/>
          </a:p>
        </p:txBody>
      </p:sp>
    </p:spTree>
    <p:extLst>
      <p:ext uri="{BB962C8B-B14F-4D97-AF65-F5344CB8AC3E}">
        <p14:creationId xmlns:p14="http://schemas.microsoft.com/office/powerpoint/2010/main" val="2782160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04245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748456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5157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18801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977517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338214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809766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742595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071517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70569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9E0E9F8-5976-4C82-8C01-6A0CF51BFE69}" type="datetimeFigureOut">
              <a:rPr lang="en-US" smtClean="0"/>
              <a:t>10/9/2018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F460F3A-1C74-49BA-B8F2-BB15CE0B70B1}" type="slidenum">
              <a:rPr lang="en-US" smtClean="0"/>
              <a:t>‹Nº›</a:t>
            </a:fld>
            <a:endParaRPr lang="en-US"/>
          </a:p>
        </p:txBody>
      </p:sp>
    </p:spTree>
    <p:extLst>
      <p:ext uri="{BB962C8B-B14F-4D97-AF65-F5344CB8AC3E}">
        <p14:creationId xmlns:p14="http://schemas.microsoft.com/office/powerpoint/2010/main" val="3156723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443590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846749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531962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61749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435462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5008337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063356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271704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824049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419657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99E0E9F8-5976-4C82-8C01-6A0CF51BFE69}" type="datetimeFigureOut">
              <a:rPr lang="en-US" smtClean="0"/>
              <a:t>10/9/2018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F460F3A-1C74-49BA-B8F2-BB15CE0B70B1}" type="slidenum">
              <a:rPr lang="en-US" smtClean="0"/>
              <a:t>‹Nº›</a:t>
            </a:fld>
            <a:endParaRPr lang="en-US"/>
          </a:p>
        </p:txBody>
      </p:sp>
    </p:spTree>
    <p:extLst>
      <p:ext uri="{BB962C8B-B14F-4D97-AF65-F5344CB8AC3E}">
        <p14:creationId xmlns:p14="http://schemas.microsoft.com/office/powerpoint/2010/main" val="2026708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479581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03568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130084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049149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445263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6554911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774677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34303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071413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81081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99E0E9F8-5976-4C82-8C01-6A0CF51BFE69}" type="datetimeFigureOut">
              <a:rPr lang="en-US" smtClean="0"/>
              <a:t>10/9/2018</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9F460F3A-1C74-49BA-B8F2-BB15CE0B70B1}" type="slidenum">
              <a:rPr lang="en-US" smtClean="0"/>
              <a:t>‹Nº›</a:t>
            </a:fld>
            <a:endParaRPr lang="en-US"/>
          </a:p>
        </p:txBody>
      </p:sp>
    </p:spTree>
    <p:extLst>
      <p:ext uri="{BB962C8B-B14F-4D97-AF65-F5344CB8AC3E}">
        <p14:creationId xmlns:p14="http://schemas.microsoft.com/office/powerpoint/2010/main" val="3707772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2560274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62480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661681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7015125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115456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752985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39149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99E0E9F8-5976-4C82-8C01-6A0CF51BFE69}" type="datetimeFigureOut">
              <a:rPr lang="en-US" smtClean="0"/>
              <a:t>10/9/2018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9F460F3A-1C74-49BA-B8F2-BB15CE0B70B1}" type="slidenum">
              <a:rPr lang="en-US" smtClean="0"/>
              <a:t>‹Nº›</a:t>
            </a:fld>
            <a:endParaRPr lang="en-US"/>
          </a:p>
        </p:txBody>
      </p:sp>
    </p:spTree>
    <p:extLst>
      <p:ext uri="{BB962C8B-B14F-4D97-AF65-F5344CB8AC3E}">
        <p14:creationId xmlns:p14="http://schemas.microsoft.com/office/powerpoint/2010/main" val="7898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9E0E9F8-5976-4C82-8C01-6A0CF51BFE69}" type="datetimeFigureOut">
              <a:rPr lang="en-US" smtClean="0"/>
              <a:t>10/9/2018</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9F460F3A-1C74-49BA-B8F2-BB15CE0B70B1}" type="slidenum">
              <a:rPr lang="en-US" smtClean="0"/>
              <a:t>‹Nº›</a:t>
            </a:fld>
            <a:endParaRPr lang="en-US"/>
          </a:p>
        </p:txBody>
      </p:sp>
    </p:spTree>
    <p:extLst>
      <p:ext uri="{BB962C8B-B14F-4D97-AF65-F5344CB8AC3E}">
        <p14:creationId xmlns:p14="http://schemas.microsoft.com/office/powerpoint/2010/main" val="25126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9E0E9F8-5976-4C82-8C01-6A0CF51BFE69}" type="datetimeFigureOut">
              <a:rPr lang="en-US" smtClean="0"/>
              <a:t>10/9/2018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F460F3A-1C74-49BA-B8F2-BB15CE0B70B1}" type="slidenum">
              <a:rPr lang="en-US" smtClean="0"/>
              <a:t>‹Nº›</a:t>
            </a:fld>
            <a:endParaRPr lang="en-US"/>
          </a:p>
        </p:txBody>
      </p:sp>
    </p:spTree>
    <p:extLst>
      <p:ext uri="{BB962C8B-B14F-4D97-AF65-F5344CB8AC3E}">
        <p14:creationId xmlns:p14="http://schemas.microsoft.com/office/powerpoint/2010/main" val="288916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9E0E9F8-5976-4C82-8C01-6A0CF51BFE69}" type="datetimeFigureOut">
              <a:rPr lang="en-US" smtClean="0"/>
              <a:t>10/9/2018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F460F3A-1C74-49BA-B8F2-BB15CE0B70B1}" type="slidenum">
              <a:rPr lang="en-US" smtClean="0"/>
              <a:t>‹Nº›</a:t>
            </a:fld>
            <a:endParaRPr lang="en-US"/>
          </a:p>
        </p:txBody>
      </p:sp>
    </p:spTree>
    <p:extLst>
      <p:ext uri="{BB962C8B-B14F-4D97-AF65-F5344CB8AC3E}">
        <p14:creationId xmlns:p14="http://schemas.microsoft.com/office/powerpoint/2010/main" val="1600111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0E9F8-5976-4C82-8C01-6A0CF51BFE69}" type="datetimeFigureOut">
              <a:rPr lang="en-US" smtClean="0"/>
              <a:t>10/9/2018</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60F3A-1C74-49BA-B8F2-BB15CE0B70B1}" type="slidenum">
              <a:rPr lang="en-US" smtClean="0"/>
              <a:t>‹Nº›</a:t>
            </a:fld>
            <a:endParaRPr lang="en-US"/>
          </a:p>
        </p:txBody>
      </p:sp>
    </p:spTree>
    <p:extLst>
      <p:ext uri="{BB962C8B-B14F-4D97-AF65-F5344CB8AC3E}">
        <p14:creationId xmlns:p14="http://schemas.microsoft.com/office/powerpoint/2010/main" val="91346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9" r:id="rId19"/>
    <p:sldLayoutId id="2147483671" r:id="rId20"/>
    <p:sldLayoutId id="2147483672" r:id="rId21"/>
    <p:sldLayoutId id="2147483673"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5"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698" r:id="rId44"/>
    <p:sldLayoutId id="2147483699" r:id="rId45"/>
    <p:sldLayoutId id="2147483700" r:id="rId46"/>
    <p:sldLayoutId id="2147483701" r:id="rId47"/>
    <p:sldLayoutId id="2147483702" r:id="rId48"/>
    <p:sldLayoutId id="2147483703" r:id="rId49"/>
    <p:sldLayoutId id="2147483704" r:id="rId50"/>
    <p:sldLayoutId id="2147483705" r:id="rId51"/>
    <p:sldLayoutId id="2147483706" r:id="rId52"/>
    <p:sldLayoutId id="2147483707" r:id="rId53"/>
    <p:sldLayoutId id="2147483708" r:id="rId54"/>
    <p:sldLayoutId id="2147483709" r:id="rId55"/>
    <p:sldLayoutId id="2147483710" r:id="rId5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hyperlink" Target="#_ENREF_1"/></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docid=ufnA1xi7Rx0niM&amp;tbnid=WBZxUOrjp2llzM:&amp;ved=0CAUQjRw&amp;url=http://www.mccarter.org/education/myfairlady/index.html&amp;ei=t0mXU-7zF8vtoATlvIHAAg&amp;bvm=bv.68693194,d.cGU&amp;psig=AFQjCNF-XvhBo6gWHDXpHfman-mpaFVTRw&amp;ust=1402510086384084" TargetMode="External"/><Relationship Id="rId1" Type="http://schemas.openxmlformats.org/officeDocument/2006/relationships/slideLayout" Target="../slideLayouts/slideLayout5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407859" y="266788"/>
            <a:ext cx="80089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s-MX" altLang="en-US" b="1" dirty="0">
                <a:solidFill>
                  <a:srgbClr val="FF0000"/>
                </a:solidFill>
                <a:cs typeface="Times New Roman" panose="02020603050405020304" pitchFamily="18" charset="0"/>
              </a:rPr>
              <a:t>Clasificación de Crisis según la ILAE  2017 </a:t>
            </a:r>
          </a:p>
        </p:txBody>
      </p:sp>
      <p:sp>
        <p:nvSpPr>
          <p:cNvPr id="2052" name="TextBox 5"/>
          <p:cNvSpPr txBox="1">
            <a:spLocks noChangeArrowheads="1"/>
          </p:cNvSpPr>
          <p:nvPr/>
        </p:nvSpPr>
        <p:spPr bwMode="auto">
          <a:xfrm>
            <a:off x="3810001" y="966215"/>
            <a:ext cx="4167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dirty="0">
                <a:cs typeface="Times New Roman" panose="02020603050405020304" pitchFamily="18" charset="0"/>
              </a:rPr>
              <a:t>Robert S. Fisher, MD, PhD</a:t>
            </a:r>
          </a:p>
          <a:p>
            <a:pPr algn="ctr" eaLnBrk="1" hangingPunct="1">
              <a:spcBef>
                <a:spcPct val="0"/>
              </a:spcBef>
              <a:buFontTx/>
              <a:buNone/>
            </a:pPr>
            <a:r>
              <a:rPr lang="en-US" altLang="en-US" sz="1800" b="1" dirty="0" err="1">
                <a:cs typeface="Times New Roman" panose="02020603050405020304" pitchFamily="18" charset="0"/>
              </a:rPr>
              <a:t>Maslah</a:t>
            </a:r>
            <a:r>
              <a:rPr lang="en-US" altLang="en-US" sz="1800" b="1" dirty="0">
                <a:cs typeface="Times New Roman" panose="02020603050405020304" pitchFamily="18" charset="0"/>
              </a:rPr>
              <a:t> Saul MD Professor of Neurology</a:t>
            </a:r>
          </a:p>
          <a:p>
            <a:pPr algn="ctr" eaLnBrk="1" hangingPunct="1">
              <a:spcBef>
                <a:spcPct val="0"/>
              </a:spcBef>
              <a:buFontTx/>
              <a:buNone/>
            </a:pPr>
            <a:r>
              <a:rPr lang="en-US" altLang="en-US" sz="1800" b="1" dirty="0">
                <a:cs typeface="Times New Roman" panose="02020603050405020304" pitchFamily="18" charset="0"/>
              </a:rPr>
              <a:t>Director, Stanford Epilepsy Center</a:t>
            </a:r>
          </a:p>
        </p:txBody>
      </p:sp>
      <p:sp>
        <p:nvSpPr>
          <p:cNvPr id="2" name="TextBox 1"/>
          <p:cNvSpPr txBox="1"/>
          <p:nvPr/>
        </p:nvSpPr>
        <p:spPr>
          <a:xfrm>
            <a:off x="1101212" y="2096867"/>
            <a:ext cx="9714271" cy="3970318"/>
          </a:xfrm>
          <a:prstGeom prst="rect">
            <a:avLst/>
          </a:prstGeom>
          <a:noFill/>
        </p:spPr>
        <p:txBody>
          <a:bodyPr wrap="square" rtlCol="0">
            <a:spAutoFit/>
          </a:bodyPr>
          <a:lstStyle/>
          <a:p>
            <a:pPr algn="just"/>
            <a:r>
              <a:rPr lang="en-US" dirty="0" err="1"/>
              <a:t>En</a:t>
            </a:r>
            <a:r>
              <a:rPr lang="en-US" dirty="0"/>
              <a:t> el 2017, la </a:t>
            </a:r>
            <a:r>
              <a:rPr lang="es-ES" dirty="0"/>
              <a:t>Liga Internacional Contra la Epilepsia </a:t>
            </a:r>
            <a:r>
              <a:rPr lang="en-US" dirty="0"/>
              <a:t>( ILAE ) </a:t>
            </a:r>
            <a:r>
              <a:rPr lang="es-MX" dirty="0"/>
              <a:t>lanzo una nueva clasificación de tipos de crisis, basado en gran medida en la existente clasificación formulada en 1981. Las principales diferencias incluyen una lista especifica de ciertos tipos de crisis focales que anteriormente solo podrían estar en la categoría generalizada, uso del estado de conciencia como un sustituto para el termino alertamiento, énfasis en clasificar las crisis focales por la primera manifestaciones clínica ( excepto por la alteración de la conciencia),  algunos nuevos tipos de crisis generalizadas, habilitad para clasificar algunas crisis cuando el inicio de aparición es desconocido y renombramiento de algunos términos para mejorar la claridad de su significado.</a:t>
            </a:r>
          </a:p>
          <a:p>
            <a:pPr algn="just"/>
            <a:endParaRPr lang="es-MX" dirty="0"/>
          </a:p>
          <a:p>
            <a:pPr algn="just"/>
            <a:r>
              <a:rPr lang="es-MX" dirty="0"/>
              <a:t>El conjunto de diapositivas de PowerPoint  se pueden usar sin necesidad de solicitar permiso para ningún propósito de fin educativo no comercial que cumpla con los requisitos usuales de uso justo. Cuando se utilicen estas diapositivas, por favor atribuirlos a </a:t>
            </a:r>
            <a:r>
              <a:rPr lang="en-US" dirty="0"/>
              <a:t>to </a:t>
            </a:r>
            <a:r>
              <a:rPr lang="en-US" i="1" dirty="0"/>
              <a:t>Fisher et al. Instruction manual for the ILAE 2017 operational classification of seizure types. Epilepsia doi: 10.1111/epi.13671</a:t>
            </a:r>
            <a:endParaRPr lang="en-US" dirty="0"/>
          </a:p>
          <a:p>
            <a:pPr algn="just"/>
            <a:endParaRPr lang="es-MX" dirty="0"/>
          </a:p>
        </p:txBody>
      </p:sp>
    </p:spTree>
    <p:extLst>
      <p:ext uri="{BB962C8B-B14F-4D97-AF65-F5344CB8AC3E}">
        <p14:creationId xmlns:p14="http://schemas.microsoft.com/office/powerpoint/2010/main" val="123010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2423690" y="1363287"/>
            <a:ext cx="8989192" cy="5170646"/>
          </a:xfrm>
          <a:prstGeom prst="rect">
            <a:avLst/>
          </a:prstGeom>
          <a:noFill/>
        </p:spPr>
        <p:txBody>
          <a:bodyPr wrap="none" rtlCol="0">
            <a:spAutoFit/>
          </a:bodyPr>
          <a:lstStyle/>
          <a:p>
            <a:pPr marL="342900" indent="-342900">
              <a:buFont typeface="Arial" panose="020B0604020202020204" pitchFamily="34" charset="0"/>
              <a:buChar char="•"/>
            </a:pPr>
            <a:r>
              <a:rPr lang="es-MX" sz="2400" b="1" u="sng" dirty="0">
                <a:solidFill>
                  <a:srgbClr val="FF0000"/>
                </a:solidFill>
                <a:latin typeface="Times New Roman" panose="02020603050405020304" pitchFamily="18" charset="0"/>
                <a:cs typeface="Times New Roman" panose="02020603050405020304" pitchFamily="18" charset="0"/>
              </a:rPr>
              <a:t>Permite a algunas crisis tener un inicio focal o generalizado</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Clasificar  a las crisis de comienzo desconocido </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Clarificar el termino “alteración de la conciencia”</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Incluir algunos tipos previamente no clasificados.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Actualizar el uso de la palabra para una mayor claridad pública</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Validar el uso de información de apoyo. </a:t>
            </a:r>
            <a:r>
              <a:rPr lang="es-MX" sz="2400" b="1" dirty="0" err="1">
                <a:latin typeface="Times New Roman" panose="02020603050405020304" pitchFamily="18" charset="0"/>
                <a:cs typeface="Times New Roman" panose="02020603050405020304" pitchFamily="18" charset="0"/>
              </a:rPr>
              <a:t>e.g</a:t>
            </a:r>
            <a:r>
              <a:rPr lang="es-MX" sz="2400" b="1" dirty="0">
                <a:latin typeface="Times New Roman" panose="02020603050405020304" pitchFamily="18" charset="0"/>
                <a:cs typeface="Times New Roman" panose="02020603050405020304" pitchFamily="18" charset="0"/>
              </a:rPr>
              <a:t>. EEG</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Conforme con ICD 11 y 12</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Actualizar el glosario del 2001 sobre los términos de crisis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Estandarizar las descripciones comunes para describir las </a:t>
            </a:r>
            <a:r>
              <a:rPr lang="en-US" sz="2400" b="1" dirty="0">
                <a:latin typeface="Times New Roman" panose="02020603050405020304" pitchFamily="18" charset="0"/>
                <a:cs typeface="Times New Roman" panose="02020603050405020304" pitchFamily="18" charset="0"/>
              </a:rPr>
              <a:t>crisis</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Trazar términos antiguos a nuevos</a:t>
            </a:r>
          </a:p>
        </p:txBody>
      </p:sp>
      <p:sp>
        <p:nvSpPr>
          <p:cNvPr id="9" name="TextBox 8"/>
          <p:cNvSpPr txBox="1"/>
          <p:nvPr/>
        </p:nvSpPr>
        <p:spPr>
          <a:xfrm>
            <a:off x="4267201" y="408432"/>
            <a:ext cx="3515706"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err="1"/>
              <a:t>Elementos</a:t>
            </a:r>
            <a:r>
              <a:rPr lang="en-US" dirty="0"/>
              <a:t> a </a:t>
            </a:r>
            <a:r>
              <a:rPr lang="en-US" dirty="0" err="1"/>
              <a:t>Cambiar</a:t>
            </a:r>
            <a:endParaRPr lang="en-US" dirty="0"/>
          </a:p>
        </p:txBody>
      </p:sp>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28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 name="TextBox 4"/>
          <p:cNvSpPr txBox="1"/>
          <p:nvPr/>
        </p:nvSpPr>
        <p:spPr>
          <a:xfrm>
            <a:off x="2271174" y="408920"/>
            <a:ext cx="8975470" cy="523220"/>
          </a:xfrm>
          <a:prstGeom prst="rect">
            <a:avLst/>
          </a:prstGeom>
          <a:noFill/>
        </p:spPr>
        <p:txBody>
          <a:bodyPr wrap="none" rtlCol="0">
            <a:spAutoFit/>
          </a:bodyPr>
          <a:lstStyle/>
          <a:p>
            <a:r>
              <a:rPr lang="es-MX" sz="2800" b="1" dirty="0">
                <a:solidFill>
                  <a:srgbClr val="FF0000"/>
                </a:solidFill>
                <a:latin typeface="Times New Roman" panose="02020603050405020304" pitchFamily="18" charset="0"/>
                <a:cs typeface="Times New Roman" panose="02020603050405020304" pitchFamily="18" charset="0"/>
              </a:rPr>
              <a:t>El comienzo de las crisis puede ser Focal o Generalizado</a:t>
            </a:r>
          </a:p>
        </p:txBody>
      </p:sp>
      <p:sp>
        <p:nvSpPr>
          <p:cNvPr id="8" name="TextBox 7"/>
          <p:cNvSpPr txBox="1"/>
          <p:nvPr/>
        </p:nvSpPr>
        <p:spPr>
          <a:xfrm>
            <a:off x="1873528" y="2192530"/>
            <a:ext cx="1729961" cy="461665"/>
          </a:xfrm>
          <a:prstGeom prst="rect">
            <a:avLst/>
          </a:prstGeom>
          <a:noFill/>
        </p:spPr>
        <p:txBody>
          <a:bodyPr wrap="none" rtlCol="0">
            <a:spAutoFit/>
          </a:bodyPr>
          <a:lstStyle/>
          <a:p>
            <a:r>
              <a:rPr lang="es-MX" sz="2400" b="1" u="sng" dirty="0">
                <a:latin typeface="Times New Roman" panose="02020603050405020304" pitchFamily="18" charset="0"/>
                <a:cs typeface="Times New Roman" panose="02020603050405020304" pitchFamily="18" charset="0"/>
              </a:rPr>
              <a:t>Inicio Focal</a:t>
            </a:r>
          </a:p>
        </p:txBody>
      </p:sp>
      <p:sp>
        <p:nvSpPr>
          <p:cNvPr id="9" name="TextBox 8"/>
          <p:cNvSpPr txBox="1"/>
          <p:nvPr/>
        </p:nvSpPr>
        <p:spPr>
          <a:xfrm>
            <a:off x="6362391" y="2136883"/>
            <a:ext cx="2686954" cy="461665"/>
          </a:xfrm>
          <a:prstGeom prst="rect">
            <a:avLst/>
          </a:prstGeom>
          <a:noFill/>
        </p:spPr>
        <p:txBody>
          <a:bodyPr wrap="none" rtlCol="0">
            <a:spAutoFit/>
          </a:bodyPr>
          <a:lstStyle/>
          <a:p>
            <a:r>
              <a:rPr lang="es-MX" sz="2400" b="1" u="sng" dirty="0">
                <a:latin typeface="Times New Roman" panose="02020603050405020304" pitchFamily="18" charset="0"/>
                <a:cs typeface="Times New Roman" panose="02020603050405020304" pitchFamily="18" charset="0"/>
              </a:rPr>
              <a:t>Inicio generalizado</a:t>
            </a:r>
          </a:p>
        </p:txBody>
      </p:sp>
      <p:sp>
        <p:nvSpPr>
          <p:cNvPr id="10" name="TextBox 9"/>
          <p:cNvSpPr txBox="1"/>
          <p:nvPr/>
        </p:nvSpPr>
        <p:spPr>
          <a:xfrm>
            <a:off x="1907191" y="2885028"/>
            <a:ext cx="824265" cy="338554"/>
          </a:xfrm>
          <a:prstGeom prst="rect">
            <a:avLst/>
          </a:prstGeom>
          <a:noFill/>
        </p:spPr>
        <p:txBody>
          <a:bodyPr wrap="none" rtlCol="0">
            <a:spAutoFit/>
          </a:bodyPr>
          <a:lstStyle/>
          <a:p>
            <a:r>
              <a:rPr lang="es-MX" sz="1600" b="1" dirty="0">
                <a:latin typeface="Times New Roman" panose="02020603050405020304" pitchFamily="18" charset="0"/>
                <a:cs typeface="Times New Roman" panose="02020603050405020304" pitchFamily="18" charset="0"/>
              </a:rPr>
              <a:t>atónico</a:t>
            </a:r>
          </a:p>
        </p:txBody>
      </p:sp>
      <p:sp>
        <p:nvSpPr>
          <p:cNvPr id="11" name="TextBox 10"/>
          <p:cNvSpPr txBox="1"/>
          <p:nvPr/>
        </p:nvSpPr>
        <p:spPr>
          <a:xfrm>
            <a:off x="1907191" y="3285138"/>
            <a:ext cx="801823" cy="338554"/>
          </a:xfrm>
          <a:prstGeom prst="rect">
            <a:avLst/>
          </a:prstGeom>
          <a:noFill/>
        </p:spPr>
        <p:txBody>
          <a:bodyPr wrap="none" rtlCol="0">
            <a:spAutoFit/>
          </a:bodyPr>
          <a:lstStyle/>
          <a:p>
            <a:r>
              <a:rPr lang="es-MX" sz="1600" b="1" dirty="0">
                <a:latin typeface="Times New Roman" panose="02020603050405020304" pitchFamily="18" charset="0"/>
                <a:cs typeface="Times New Roman" panose="02020603050405020304" pitchFamily="18" charset="0"/>
              </a:rPr>
              <a:t>clónico</a:t>
            </a:r>
          </a:p>
        </p:txBody>
      </p:sp>
      <p:sp>
        <p:nvSpPr>
          <p:cNvPr id="12" name="TextBox 11"/>
          <p:cNvSpPr txBox="1"/>
          <p:nvPr/>
        </p:nvSpPr>
        <p:spPr>
          <a:xfrm>
            <a:off x="1907192" y="3685248"/>
            <a:ext cx="1984839" cy="338554"/>
          </a:xfrm>
          <a:prstGeom prst="rect">
            <a:avLst/>
          </a:prstGeom>
          <a:noFill/>
        </p:spPr>
        <p:txBody>
          <a:bodyPr wrap="none" rtlCol="0">
            <a:spAutoFit/>
          </a:bodyPr>
          <a:lstStyle/>
          <a:p>
            <a:r>
              <a:rPr lang="es-MX" sz="1600" b="1" dirty="0">
                <a:latin typeface="Times New Roman" panose="02020603050405020304" pitchFamily="18" charset="0"/>
                <a:cs typeface="Times New Roman" panose="02020603050405020304" pitchFamily="18" charset="0"/>
              </a:rPr>
              <a:t>espasmos epilépticos</a:t>
            </a:r>
          </a:p>
        </p:txBody>
      </p:sp>
      <p:sp>
        <p:nvSpPr>
          <p:cNvPr id="13" name="TextBox 12"/>
          <p:cNvSpPr txBox="1"/>
          <p:nvPr/>
        </p:nvSpPr>
        <p:spPr>
          <a:xfrm>
            <a:off x="1907191" y="4085358"/>
            <a:ext cx="1184940" cy="338554"/>
          </a:xfrm>
          <a:prstGeom prst="rect">
            <a:avLst/>
          </a:prstGeom>
          <a:noFill/>
        </p:spPr>
        <p:txBody>
          <a:bodyPr wrap="none" rtlCol="0">
            <a:spAutoFit/>
          </a:bodyPr>
          <a:lstStyle/>
          <a:p>
            <a:r>
              <a:rPr lang="es-MX" sz="1600" b="1" dirty="0">
                <a:latin typeface="Times New Roman" panose="02020603050405020304" pitchFamily="18" charset="0"/>
                <a:cs typeface="Times New Roman" panose="02020603050405020304" pitchFamily="18" charset="0"/>
              </a:rPr>
              <a:t>mioclónico </a:t>
            </a:r>
          </a:p>
        </p:txBody>
      </p:sp>
      <p:sp>
        <p:nvSpPr>
          <p:cNvPr id="14" name="TextBox 13"/>
          <p:cNvSpPr txBox="1"/>
          <p:nvPr/>
        </p:nvSpPr>
        <p:spPr>
          <a:xfrm>
            <a:off x="1907191" y="4485468"/>
            <a:ext cx="721672" cy="338554"/>
          </a:xfrm>
          <a:prstGeom prst="rect">
            <a:avLst/>
          </a:prstGeom>
          <a:noFill/>
        </p:spPr>
        <p:txBody>
          <a:bodyPr wrap="none" rtlCol="0">
            <a:spAutoFit/>
          </a:bodyPr>
          <a:lstStyle/>
          <a:p>
            <a:r>
              <a:rPr lang="es-MX" sz="1600" b="1" dirty="0">
                <a:latin typeface="Times New Roman" panose="02020603050405020304" pitchFamily="18" charset="0"/>
                <a:cs typeface="Times New Roman" panose="02020603050405020304" pitchFamily="18" charset="0"/>
              </a:rPr>
              <a:t>tónico</a:t>
            </a:r>
          </a:p>
        </p:txBody>
      </p:sp>
      <p:sp>
        <p:nvSpPr>
          <p:cNvPr id="15" name="TextBox 14"/>
          <p:cNvSpPr txBox="1"/>
          <p:nvPr/>
        </p:nvSpPr>
        <p:spPr>
          <a:xfrm>
            <a:off x="1907192" y="4885578"/>
            <a:ext cx="1407758" cy="338554"/>
          </a:xfrm>
          <a:prstGeom prst="rect">
            <a:avLst/>
          </a:prstGeom>
          <a:noFill/>
        </p:spPr>
        <p:txBody>
          <a:bodyPr wrap="none" rtlCol="0">
            <a:spAutoFit/>
          </a:bodyPr>
          <a:lstStyle/>
          <a:p>
            <a:r>
              <a:rPr lang="es-MX" sz="1600" b="1" dirty="0">
                <a:latin typeface="Times New Roman" panose="02020603050405020304" pitchFamily="18" charset="0"/>
                <a:cs typeface="Times New Roman" panose="02020603050405020304" pitchFamily="18" charset="0"/>
              </a:rPr>
              <a:t>tónico-clónico</a:t>
            </a:r>
          </a:p>
        </p:txBody>
      </p:sp>
      <p:sp>
        <p:nvSpPr>
          <p:cNvPr id="16" name="TextBox 15"/>
          <p:cNvSpPr txBox="1"/>
          <p:nvPr/>
        </p:nvSpPr>
        <p:spPr>
          <a:xfrm>
            <a:off x="8803281" y="2879485"/>
            <a:ext cx="824265" cy="584775"/>
          </a:xfrm>
          <a:prstGeom prst="rect">
            <a:avLst/>
          </a:prstGeom>
          <a:noFill/>
        </p:spPr>
        <p:txBody>
          <a:bodyPr wrap="none" rtlCol="0">
            <a:spAutoFit/>
          </a:bodyPr>
          <a:lstStyle/>
          <a:p>
            <a:r>
              <a:rPr lang="es-MX" sz="1600" b="1" dirty="0">
                <a:latin typeface="Times New Roman" panose="02020603050405020304" pitchFamily="18" charset="0"/>
                <a:cs typeface="Times New Roman" panose="02020603050405020304" pitchFamily="18" charset="0"/>
              </a:rPr>
              <a:t>atónico</a:t>
            </a:r>
          </a:p>
          <a:p>
            <a:endParaRPr lang="en-US" sz="16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803281" y="3279595"/>
            <a:ext cx="801823" cy="584775"/>
          </a:xfrm>
          <a:prstGeom prst="rect">
            <a:avLst/>
          </a:prstGeom>
          <a:noFill/>
        </p:spPr>
        <p:txBody>
          <a:bodyPr wrap="none" rtlCol="0">
            <a:spAutoFit/>
          </a:bodyPr>
          <a:lstStyle/>
          <a:p>
            <a:r>
              <a:rPr lang="es-MX" sz="1600" b="1" dirty="0">
                <a:latin typeface="Times New Roman" panose="02020603050405020304" pitchFamily="18" charset="0"/>
                <a:cs typeface="Times New Roman" panose="02020603050405020304" pitchFamily="18" charset="0"/>
              </a:rPr>
              <a:t>clónico</a:t>
            </a:r>
          </a:p>
          <a:p>
            <a:endParaRPr lang="en-US" sz="16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803282" y="3679705"/>
            <a:ext cx="1984839" cy="338554"/>
          </a:xfrm>
          <a:prstGeom prst="rect">
            <a:avLst/>
          </a:prstGeom>
          <a:noFill/>
        </p:spPr>
        <p:txBody>
          <a:bodyPr wrap="none" rtlCol="0">
            <a:spAutoFit/>
          </a:bodyPr>
          <a:lstStyle/>
          <a:p>
            <a:r>
              <a:rPr lang="es-MX" sz="1600" b="1" dirty="0">
                <a:latin typeface="Times New Roman" panose="02020603050405020304" pitchFamily="18" charset="0"/>
                <a:cs typeface="Times New Roman" panose="02020603050405020304" pitchFamily="18" charset="0"/>
              </a:rPr>
              <a:t>espasmos epilépticos</a:t>
            </a:r>
          </a:p>
        </p:txBody>
      </p:sp>
      <p:sp>
        <p:nvSpPr>
          <p:cNvPr id="19" name="TextBox 18"/>
          <p:cNvSpPr txBox="1"/>
          <p:nvPr/>
        </p:nvSpPr>
        <p:spPr>
          <a:xfrm>
            <a:off x="8803281" y="4079815"/>
            <a:ext cx="1184940" cy="584775"/>
          </a:xfrm>
          <a:prstGeom prst="rect">
            <a:avLst/>
          </a:prstGeom>
          <a:noFill/>
        </p:spPr>
        <p:txBody>
          <a:bodyPr wrap="none" rtlCol="0">
            <a:spAutoFit/>
          </a:bodyPr>
          <a:lstStyle/>
          <a:p>
            <a:r>
              <a:rPr lang="es-MX" sz="1600" b="1" dirty="0">
                <a:latin typeface="Times New Roman" panose="02020603050405020304" pitchFamily="18" charset="0"/>
                <a:cs typeface="Times New Roman" panose="02020603050405020304" pitchFamily="18" charset="0"/>
              </a:rPr>
              <a:t>mioclónico </a:t>
            </a:r>
          </a:p>
          <a:p>
            <a:endParaRPr lang="en-US" sz="16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803281" y="4479925"/>
            <a:ext cx="721672" cy="338554"/>
          </a:xfrm>
          <a:prstGeom prst="rect">
            <a:avLst/>
          </a:prstGeom>
          <a:noFill/>
        </p:spPr>
        <p:txBody>
          <a:bodyPr wrap="none" rtlCol="0">
            <a:spAutoFit/>
          </a:bodyPr>
          <a:lstStyle/>
          <a:p>
            <a:r>
              <a:rPr lang="es-MX" sz="1600" b="1" dirty="0">
                <a:latin typeface="Times New Roman" panose="02020603050405020304" pitchFamily="18" charset="0"/>
                <a:cs typeface="Times New Roman" panose="02020603050405020304" pitchFamily="18" charset="0"/>
              </a:rPr>
              <a:t>tónico</a:t>
            </a:r>
            <a:endParaRPr lang="en-US" sz="16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803282" y="4880035"/>
            <a:ext cx="1407758" cy="338554"/>
          </a:xfrm>
          <a:prstGeom prst="rect">
            <a:avLst/>
          </a:prstGeom>
          <a:noFill/>
        </p:spPr>
        <p:txBody>
          <a:bodyPr wrap="none" rtlCol="0">
            <a:spAutoFit/>
          </a:bodyPr>
          <a:lstStyle/>
          <a:p>
            <a:r>
              <a:rPr lang="es-MX" sz="1600" b="1" dirty="0">
                <a:latin typeface="Times New Roman" panose="02020603050405020304" pitchFamily="18" charset="0"/>
                <a:cs typeface="Times New Roman" panose="02020603050405020304" pitchFamily="18" charset="0"/>
              </a:rPr>
              <a:t>tónico-clónico</a:t>
            </a:r>
          </a:p>
        </p:txBody>
      </p:sp>
      <p:pic>
        <p:nvPicPr>
          <p:cNvPr id="22" name="Picture 21"/>
          <p:cNvPicPr>
            <a:picLocks noChangeAspect="1"/>
          </p:cNvPicPr>
          <p:nvPr/>
        </p:nvPicPr>
        <p:blipFill>
          <a:blip r:embed="rId2"/>
          <a:stretch>
            <a:fillRect/>
          </a:stretch>
        </p:blipFill>
        <p:spPr>
          <a:xfrm>
            <a:off x="6367236" y="3279595"/>
            <a:ext cx="1828800" cy="1905000"/>
          </a:xfrm>
          <a:prstGeom prst="rect">
            <a:avLst/>
          </a:prstGeom>
        </p:spPr>
      </p:pic>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rightnessContrast bright="13000" contrast="26000"/>
                    </a14:imgEffect>
                  </a14:imgLayer>
                </a14:imgProps>
              </a:ext>
            </a:extLst>
          </a:blip>
          <a:stretch>
            <a:fillRect/>
          </a:stretch>
        </p:blipFill>
        <p:spPr>
          <a:xfrm>
            <a:off x="3911651" y="3279594"/>
            <a:ext cx="2068011" cy="1718685"/>
          </a:xfrm>
          <a:prstGeom prst="rect">
            <a:avLst/>
          </a:prstGeom>
        </p:spPr>
      </p:pic>
      <p:cxnSp>
        <p:nvCxnSpPr>
          <p:cNvPr id="24" name="Straight Arrow Connector 23"/>
          <p:cNvCxnSpPr/>
          <p:nvPr/>
        </p:nvCxnSpPr>
        <p:spPr>
          <a:xfrm flipV="1">
            <a:off x="2707411" y="4681471"/>
            <a:ext cx="786241" cy="206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288314" y="4681471"/>
            <a:ext cx="57634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743813" y="2052737"/>
            <a:ext cx="4317023" cy="337768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8" name="Rounded Rectangle 27"/>
          <p:cNvSpPr/>
          <p:nvPr/>
        </p:nvSpPr>
        <p:spPr>
          <a:xfrm>
            <a:off x="6134098" y="2046877"/>
            <a:ext cx="4654023" cy="337768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7" name="Rectangle 26"/>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56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2423690" y="1363287"/>
            <a:ext cx="8946745" cy="5170646"/>
          </a:xfrm>
          <a:prstGeom prst="rect">
            <a:avLst/>
          </a:prstGeom>
          <a:noFill/>
        </p:spPr>
        <p:txBody>
          <a:bodyPr wrap="none" rtlCol="0">
            <a:spAutoFit/>
          </a:bodyPr>
          <a:lstStyle/>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Permite a algunas crisis tener un inicio focal o generalizado</a:t>
            </a:r>
          </a:p>
          <a:p>
            <a:pPr marL="342900" indent="-342900">
              <a:spcBef>
                <a:spcPts val="1200"/>
              </a:spcBef>
              <a:buFont typeface="Arial" panose="020B0604020202020204" pitchFamily="34" charset="0"/>
              <a:buChar char="•"/>
            </a:pPr>
            <a:r>
              <a:rPr lang="es-MX" sz="2400" b="1" u="sng" dirty="0">
                <a:solidFill>
                  <a:srgbClr val="FF0000"/>
                </a:solidFill>
                <a:latin typeface="Times New Roman" panose="02020603050405020304" pitchFamily="18" charset="0"/>
                <a:cs typeface="Times New Roman" panose="02020603050405020304" pitchFamily="18" charset="0"/>
              </a:rPr>
              <a:t>Clasificar crisis de comienzo desconocido </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Clarificar el termino “alteración de la conciencia”</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Incluir algunos tipos previamente no clasificados.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Actualizar el uso de la palabra para una mayor claridad pública</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Validar el uso de información de apoyo. </a:t>
            </a:r>
            <a:r>
              <a:rPr lang="es-MX" sz="2400" b="1" dirty="0" err="1">
                <a:latin typeface="Times New Roman" panose="02020603050405020304" pitchFamily="18" charset="0"/>
                <a:cs typeface="Times New Roman" panose="02020603050405020304" pitchFamily="18" charset="0"/>
              </a:rPr>
              <a:t>e.g</a:t>
            </a:r>
            <a:r>
              <a:rPr lang="es-MX" sz="2400" b="1" dirty="0">
                <a:latin typeface="Times New Roman" panose="02020603050405020304" pitchFamily="18" charset="0"/>
                <a:cs typeface="Times New Roman" panose="02020603050405020304" pitchFamily="18" charset="0"/>
              </a:rPr>
              <a:t>. EEG</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Conforme con ICD 11 y 12</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Actualizar el glosario del 2001 sobre los términos de crisis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Estandarizar las descripciones comunes para describir las </a:t>
            </a:r>
            <a:r>
              <a:rPr lang="en-US" sz="2400" b="1" dirty="0">
                <a:latin typeface="Times New Roman" panose="02020603050405020304" pitchFamily="18" charset="0"/>
                <a:cs typeface="Times New Roman" panose="02020603050405020304" pitchFamily="18" charset="0"/>
              </a:rPr>
              <a:t>crisis</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De antiguos a nuevos términos</a:t>
            </a:r>
          </a:p>
        </p:txBody>
      </p:sp>
      <p:sp>
        <p:nvSpPr>
          <p:cNvPr id="9" name="TextBox 8"/>
          <p:cNvSpPr txBox="1"/>
          <p:nvPr/>
        </p:nvSpPr>
        <p:spPr>
          <a:xfrm>
            <a:off x="4267201" y="408432"/>
            <a:ext cx="3515706"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err="1"/>
              <a:t>Elementos</a:t>
            </a:r>
            <a:r>
              <a:rPr lang="en-US" dirty="0"/>
              <a:t> a </a:t>
            </a:r>
            <a:r>
              <a:rPr lang="en-US" dirty="0" err="1"/>
              <a:t>Cambiar</a:t>
            </a:r>
            <a:endParaRPr lang="en-US" dirty="0"/>
          </a:p>
        </p:txBody>
      </p:sp>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133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3886132" y="390032"/>
            <a:ext cx="500810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Crisis de </a:t>
            </a:r>
            <a:r>
              <a:rPr lang="en-US" sz="3200" b="1" dirty="0" err="1">
                <a:solidFill>
                  <a:srgbClr val="FF0000"/>
                </a:solidFill>
                <a:latin typeface="Times New Roman" panose="02020603050405020304" pitchFamily="18" charset="0"/>
                <a:cs typeface="Times New Roman" panose="02020603050405020304" pitchFamily="18" charset="0"/>
              </a:rPr>
              <a:t>inicio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desconocido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775534" y="1484943"/>
            <a:ext cx="8892466" cy="1323439"/>
          </a:xfrm>
          <a:prstGeom prst="rect">
            <a:avLst/>
          </a:prstGeom>
          <a:noFill/>
        </p:spPr>
        <p:txBody>
          <a:bodyPr wrap="square" rtlCol="0">
            <a:spAutoFit/>
          </a:bodyPr>
          <a:lstStyle/>
          <a:p>
            <a:pPr algn="just"/>
            <a:r>
              <a:rPr lang="es-ES" sz="2000" b="1" dirty="0">
                <a:latin typeface="Times New Roman" panose="02020603050405020304" pitchFamily="18" charset="0"/>
                <a:cs typeface="Times New Roman" panose="02020603050405020304" pitchFamily="18" charset="0"/>
              </a:rPr>
              <a:t>Caso hipotético: Oyes un ruido e ingresas a la sala de video-EEG para encontrar al paciente en la cama, gruñendo, con los ojos enrojecidos, todas las extremidades rígidas,  luego se sacuden rítmicamente durante un minuto. Él estaba fuera de cámara al comienzo. ¿Qué tipo de crisis es esta?</a:t>
            </a:r>
            <a:endParaRPr lang="en-US" sz="2000" b="1" dirty="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2374392" y="3075500"/>
            <a:ext cx="4236708" cy="3188140"/>
            <a:chOff x="1424862" y="2785576"/>
            <a:chExt cx="4472085" cy="3347032"/>
          </a:xfrm>
        </p:grpSpPr>
        <p:pic>
          <p:nvPicPr>
            <p:cNvPr id="11" name="Picture 10"/>
            <p:cNvPicPr>
              <a:picLocks noChangeAspect="1"/>
            </p:cNvPicPr>
            <p:nvPr/>
          </p:nvPicPr>
          <p:blipFill>
            <a:blip r:embed="rId3"/>
            <a:stretch>
              <a:fillRect/>
            </a:stretch>
          </p:blipFill>
          <p:spPr>
            <a:xfrm>
              <a:off x="1424862" y="2785576"/>
              <a:ext cx="4472085" cy="3347032"/>
            </a:xfrm>
            <a:prstGeom prst="rect">
              <a:avLst/>
            </a:prstGeom>
          </p:spPr>
        </p:pic>
        <p:sp>
          <p:nvSpPr>
            <p:cNvPr id="12" name="Rectangle 11"/>
            <p:cNvSpPr/>
            <p:nvPr/>
          </p:nvSpPr>
          <p:spPr>
            <a:xfrm>
              <a:off x="2761859" y="2901821"/>
              <a:ext cx="223937" cy="233264"/>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13" name="TextBox 12"/>
          <p:cNvSpPr txBox="1"/>
          <p:nvPr/>
        </p:nvSpPr>
        <p:spPr>
          <a:xfrm>
            <a:off x="7074877" y="3067234"/>
            <a:ext cx="3631223" cy="1754326"/>
          </a:xfrm>
          <a:prstGeom prst="rect">
            <a:avLst/>
          </a:prstGeom>
          <a:noFill/>
        </p:spPr>
        <p:txBody>
          <a:bodyPr wrap="square" rtlCol="0">
            <a:spAutoFit/>
          </a:bodyPr>
          <a:lstStyle/>
          <a:p>
            <a:r>
              <a:rPr lang="es-ES" b="1" dirty="0">
                <a:latin typeface="Times New Roman" panose="02020603050405020304" pitchFamily="18" charset="0"/>
                <a:cs typeface="Times New Roman" panose="02020603050405020304" pitchFamily="18" charset="0"/>
              </a:rPr>
              <a:t>Algunos tipos de convulsiones valen la pena describir, incluso si se desconoce el inicio:</a:t>
            </a:r>
          </a:p>
          <a:p>
            <a:pPr marL="285750" indent="-285750">
              <a:buFont typeface="Arial" panose="020B0604020202020204" pitchFamily="34" charset="0"/>
              <a:buChar char="•"/>
            </a:pPr>
            <a:r>
              <a:rPr lang="es-MX" b="1" dirty="0">
                <a:latin typeface="Times New Roman" panose="02020603050405020304" pitchFamily="18" charset="0"/>
                <a:cs typeface="Times New Roman" panose="02020603050405020304" pitchFamily="18" charset="0"/>
              </a:rPr>
              <a:t>tónico-clónico</a:t>
            </a:r>
          </a:p>
          <a:p>
            <a:pPr marL="285750" indent="-285750">
              <a:buFont typeface="Arial" panose="020B0604020202020204" pitchFamily="34" charset="0"/>
              <a:buChar char="•"/>
            </a:pPr>
            <a:r>
              <a:rPr lang="es-MX" b="1" dirty="0">
                <a:latin typeface="Times New Roman" panose="02020603050405020304" pitchFamily="18" charset="0"/>
                <a:cs typeface="Times New Roman" panose="02020603050405020304" pitchFamily="18" charset="0"/>
              </a:rPr>
              <a:t>espasmos epilépticos</a:t>
            </a:r>
          </a:p>
          <a:p>
            <a:pPr marL="285750" indent="-285750">
              <a:buFont typeface="Arial" panose="020B0604020202020204" pitchFamily="34" charset="0"/>
              <a:buChar char="•"/>
            </a:pPr>
            <a:r>
              <a:rPr lang="es-MX" b="1" dirty="0">
                <a:latin typeface="Times New Roman" panose="02020603050405020304" pitchFamily="18" charset="0"/>
                <a:cs typeface="Times New Roman" panose="02020603050405020304" pitchFamily="18" charset="0"/>
              </a:rPr>
              <a:t>arresto de comportamiento </a:t>
            </a:r>
          </a:p>
        </p:txBody>
      </p:sp>
      <p:sp>
        <p:nvSpPr>
          <p:cNvPr id="14" name="Rectangle 13"/>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12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2423690" y="1363287"/>
            <a:ext cx="8946745" cy="5170646"/>
          </a:xfrm>
          <a:prstGeom prst="rect">
            <a:avLst/>
          </a:prstGeom>
          <a:noFill/>
        </p:spPr>
        <p:txBody>
          <a:bodyPr wrap="none" rtlCol="0">
            <a:spAutoFit/>
          </a:bodyPr>
          <a:lstStyle/>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Permite a algunas crisis tener un inicio focal o generalizado</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Clasificar crisis de comienzo desconocido </a:t>
            </a:r>
          </a:p>
          <a:p>
            <a:pPr marL="342900" indent="-342900">
              <a:spcBef>
                <a:spcPts val="1200"/>
              </a:spcBef>
              <a:buFont typeface="Arial" panose="020B0604020202020204" pitchFamily="34" charset="0"/>
              <a:buChar char="•"/>
            </a:pPr>
            <a:r>
              <a:rPr lang="es-MX" sz="2400" b="1" u="sng" dirty="0">
                <a:solidFill>
                  <a:srgbClr val="FF0000"/>
                </a:solidFill>
                <a:latin typeface="Times New Roman" panose="02020603050405020304" pitchFamily="18" charset="0"/>
                <a:cs typeface="Times New Roman" panose="02020603050405020304" pitchFamily="18" charset="0"/>
              </a:rPr>
              <a:t>Clarificar el termino “alteración de la conciencia”</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Incluir algunos tipos previamente no clasificados.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Actualizar el uso de la palabra para una mayor claridad pública</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Validar el uso de información de apoyo. </a:t>
            </a:r>
            <a:r>
              <a:rPr lang="es-MX" sz="2400" b="1" dirty="0" err="1">
                <a:latin typeface="Times New Roman" panose="02020603050405020304" pitchFamily="18" charset="0"/>
                <a:cs typeface="Times New Roman" panose="02020603050405020304" pitchFamily="18" charset="0"/>
              </a:rPr>
              <a:t>e.g</a:t>
            </a:r>
            <a:r>
              <a:rPr lang="es-MX" sz="2400" b="1" dirty="0">
                <a:latin typeface="Times New Roman" panose="02020603050405020304" pitchFamily="18" charset="0"/>
                <a:cs typeface="Times New Roman" panose="02020603050405020304" pitchFamily="18" charset="0"/>
              </a:rPr>
              <a:t>. EEG</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Conforme con ICD 11 y 12</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Actualizar el glosario del 2001 sobre los términos de crisis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Estandarizar las descripciones comunes para describir las </a:t>
            </a:r>
            <a:r>
              <a:rPr lang="en-US" sz="2400" b="1" dirty="0">
                <a:latin typeface="Times New Roman" panose="02020603050405020304" pitchFamily="18" charset="0"/>
                <a:cs typeface="Times New Roman" panose="02020603050405020304" pitchFamily="18" charset="0"/>
              </a:rPr>
              <a:t>crisis</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De antiguos a nuevos términos</a:t>
            </a:r>
          </a:p>
        </p:txBody>
      </p:sp>
      <p:sp>
        <p:nvSpPr>
          <p:cNvPr id="9" name="TextBox 8"/>
          <p:cNvSpPr txBox="1"/>
          <p:nvPr/>
        </p:nvSpPr>
        <p:spPr>
          <a:xfrm>
            <a:off x="4267201" y="408432"/>
            <a:ext cx="3515706"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err="1"/>
              <a:t>Elementos</a:t>
            </a:r>
            <a:r>
              <a:rPr lang="en-US" dirty="0"/>
              <a:t> a </a:t>
            </a:r>
            <a:r>
              <a:rPr lang="en-US" dirty="0" err="1"/>
              <a:t>Cambiar</a:t>
            </a:r>
            <a:endParaRPr lang="en-US" dirty="0"/>
          </a:p>
        </p:txBody>
      </p:sp>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29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3429001" y="355112"/>
            <a:ext cx="4679486" cy="523220"/>
          </a:xfrm>
          <a:prstGeom prst="rect">
            <a:avLst/>
          </a:prstGeom>
          <a:noFill/>
        </p:spPr>
        <p:txBody>
          <a:bodyPr wrap="none" rtlCol="0">
            <a:spAutoFit/>
          </a:bodyPr>
          <a:lstStyle/>
          <a:p>
            <a:r>
              <a:rPr lang="es-MX" sz="2800" b="1" dirty="0">
                <a:solidFill>
                  <a:srgbClr val="FF0000"/>
                </a:solidFill>
                <a:latin typeface="Times New Roman" panose="02020603050405020304" pitchFamily="18" charset="0"/>
                <a:cs typeface="Times New Roman" panose="02020603050405020304" pitchFamily="18" charset="0"/>
              </a:rPr>
              <a:t>Rol  de la conciencia alterada</a:t>
            </a:r>
          </a:p>
        </p:txBody>
      </p:sp>
      <p:sp>
        <p:nvSpPr>
          <p:cNvPr id="9" name="TextBox 8"/>
          <p:cNvSpPr txBox="1"/>
          <p:nvPr/>
        </p:nvSpPr>
        <p:spPr>
          <a:xfrm>
            <a:off x="1420427" y="1511595"/>
            <a:ext cx="9339309" cy="4124206"/>
          </a:xfrm>
          <a:prstGeom prst="rect">
            <a:avLst/>
          </a:prstGeom>
          <a:noFill/>
        </p:spPr>
        <p:txBody>
          <a:bodyPr wrap="square" rtlCol="0">
            <a:spAutoFit/>
          </a:bodyPr>
          <a:lstStyle/>
          <a:p>
            <a:pPr algn="just"/>
            <a:r>
              <a:rPr lang="es-MX" sz="2800" b="1" dirty="0">
                <a:latin typeface="Times New Roman" panose="02020603050405020304" pitchFamily="18" charset="0"/>
                <a:cs typeface="Times New Roman" panose="02020603050405020304" pitchFamily="18" charset="0"/>
              </a:rPr>
              <a:t>Entre muchos comportamientos posibles durante una crisis, la alteración de la conciencia siempre ha tenido un papel importante en la clasificación de la crisis, por su importancia practica para</a:t>
            </a:r>
            <a:r>
              <a:rPr lang="en-US" sz="2800" b="1" dirty="0">
                <a:latin typeface="Times New Roman" panose="02020603050405020304" pitchFamily="18" charset="0"/>
                <a:cs typeface="Times New Roman" panose="02020603050405020304" pitchFamily="18" charset="0"/>
              </a:rPr>
              <a:t>:</a:t>
            </a:r>
          </a:p>
          <a:p>
            <a:pPr algn="just"/>
            <a:endParaRPr lang="es-MX" sz="2400" b="1" dirty="0">
              <a:latin typeface="Times New Roman" panose="02020603050405020304" pitchFamily="18" charset="0"/>
              <a:cs typeface="Times New Roman" panose="02020603050405020304" pitchFamily="18" charset="0"/>
            </a:endParaRPr>
          </a:p>
          <a:p>
            <a:pPr marL="342900" indent="-342900" algn="just">
              <a:spcBef>
                <a:spcPts val="18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Manejar </a:t>
            </a:r>
          </a:p>
          <a:p>
            <a:pPr marL="342900" indent="-342900" algn="just">
              <a:spcBef>
                <a:spcPts val="6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Seguridad durante las crisis </a:t>
            </a:r>
          </a:p>
          <a:p>
            <a:pPr marL="342900" indent="-342900" algn="just">
              <a:spcBef>
                <a:spcPts val="6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Empleabilidad</a:t>
            </a:r>
          </a:p>
          <a:p>
            <a:pPr marL="342900" indent="-342900" algn="just">
              <a:spcBef>
                <a:spcPts val="6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Interferencia con la escuela y aprendizaje</a:t>
            </a:r>
            <a:endParaRPr lang="es-MX" sz="2800" b="1" dirty="0">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639" y="4475797"/>
            <a:ext cx="2970421" cy="192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984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4" name="TextBox 13"/>
          <p:cNvSpPr txBox="1"/>
          <p:nvPr/>
        </p:nvSpPr>
        <p:spPr>
          <a:xfrm>
            <a:off x="3114370" y="414566"/>
            <a:ext cx="6196953" cy="523220"/>
          </a:xfrm>
          <a:prstGeom prst="rect">
            <a:avLst/>
          </a:prstGeom>
          <a:noFill/>
        </p:spPr>
        <p:txBody>
          <a:bodyPr wrap="none" rtlCol="0">
            <a:spAutoFit/>
          </a:bodyPr>
          <a:lstStyle/>
          <a:p>
            <a:r>
              <a:rPr lang="es-MX" sz="2800" b="1" dirty="0">
                <a:solidFill>
                  <a:srgbClr val="FF0000"/>
                </a:solidFill>
                <a:latin typeface="Times New Roman" panose="02020603050405020304" pitchFamily="18" charset="0"/>
                <a:cs typeface="Times New Roman" panose="02020603050405020304" pitchFamily="18" charset="0"/>
              </a:rPr>
              <a:t>Perdida (o Alteración) de la Conciencia</a:t>
            </a:r>
          </a:p>
        </p:txBody>
      </p:sp>
      <p:sp>
        <p:nvSpPr>
          <p:cNvPr id="15" name="TextBox 14"/>
          <p:cNvSpPr txBox="1"/>
          <p:nvPr/>
        </p:nvSpPr>
        <p:spPr>
          <a:xfrm>
            <a:off x="2737221" y="1633988"/>
            <a:ext cx="6175088" cy="461665"/>
          </a:xfrm>
          <a:prstGeom prst="rect">
            <a:avLst/>
          </a:prstGeom>
          <a:noFill/>
        </p:spPr>
        <p:txBody>
          <a:bodyPr wrap="none" rtlCol="0">
            <a:spAutoFit/>
          </a:bodyPr>
          <a:lstStyle/>
          <a:p>
            <a:r>
              <a:rPr lang="es-MX" sz="2400" b="1" dirty="0">
                <a:latin typeface="Times New Roman" panose="02020603050405020304" pitchFamily="18" charset="0"/>
                <a:cs typeface="Times New Roman" panose="02020603050405020304" pitchFamily="18" charset="0"/>
              </a:rPr>
              <a:t>2 tipos de crisis con perdida de la conciencia </a:t>
            </a:r>
          </a:p>
        </p:txBody>
      </p:sp>
      <p:pic>
        <p:nvPicPr>
          <p:cNvPr id="16" name="Picture 15"/>
          <p:cNvPicPr>
            <a:picLocks noChangeAspect="1"/>
          </p:cNvPicPr>
          <p:nvPr/>
        </p:nvPicPr>
        <p:blipFill>
          <a:blip r:embed="rId3"/>
          <a:stretch>
            <a:fillRect/>
          </a:stretch>
        </p:blipFill>
        <p:spPr>
          <a:xfrm>
            <a:off x="2358645" y="2325831"/>
            <a:ext cx="2338258" cy="2265941"/>
          </a:xfrm>
          <a:prstGeom prst="rect">
            <a:avLst/>
          </a:prstGeom>
        </p:spPr>
      </p:pic>
      <p:sp>
        <p:nvSpPr>
          <p:cNvPr id="18" name="TextBox 17"/>
          <p:cNvSpPr txBox="1"/>
          <p:nvPr/>
        </p:nvSpPr>
        <p:spPr>
          <a:xfrm>
            <a:off x="381740" y="5394960"/>
            <a:ext cx="11390050" cy="400110"/>
          </a:xfrm>
          <a:prstGeom prst="rect">
            <a:avLst/>
          </a:prstGeom>
          <a:noFill/>
        </p:spPr>
        <p:txBody>
          <a:bodyPr wrap="square" rtlCol="0">
            <a:spAutoFit/>
          </a:bodyPr>
          <a:lstStyle/>
          <a:p>
            <a:r>
              <a:rPr lang="es-ES" sz="2000" b="1" dirty="0">
                <a:latin typeface="Times New Roman" panose="02020603050405020304" pitchFamily="18" charset="0"/>
                <a:cs typeface="Times New Roman" panose="02020603050405020304" pitchFamily="18" charset="0"/>
              </a:rPr>
              <a:t>¿Qué tan bien entiende el público la perdida de la conciencia durante una convulsión parcial compleja?</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6096000" y="2300039"/>
            <a:ext cx="2971800" cy="2374596"/>
          </a:xfrm>
          <a:prstGeom prst="rect">
            <a:avLst/>
          </a:prstGeom>
        </p:spPr>
      </p:pic>
    </p:spTree>
    <p:extLst>
      <p:ext uri="{BB962C8B-B14F-4D97-AF65-F5344CB8AC3E}">
        <p14:creationId xmlns:p14="http://schemas.microsoft.com/office/powerpoint/2010/main" val="1028947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0" name="TextBox 9"/>
          <p:cNvSpPr txBox="1"/>
          <p:nvPr/>
        </p:nvSpPr>
        <p:spPr>
          <a:xfrm>
            <a:off x="3556149" y="1468784"/>
            <a:ext cx="7237109" cy="2077492"/>
          </a:xfrm>
          <a:prstGeom prst="rect">
            <a:avLst/>
          </a:prstGeom>
          <a:noFill/>
        </p:spPr>
        <p:txBody>
          <a:bodyPr wrap="none" rtlCol="0">
            <a:spAutoFit/>
          </a:bodyPr>
          <a:lstStyle/>
          <a:p>
            <a:r>
              <a:rPr lang="es-MX" sz="2800" b="1" u="sng" dirty="0">
                <a:latin typeface="Times New Roman" panose="02020603050405020304" pitchFamily="18" charset="0"/>
                <a:cs typeface="Times New Roman" panose="02020603050405020304" pitchFamily="18" charset="0"/>
              </a:rPr>
              <a:t>Elementos de la conciencia </a:t>
            </a:r>
          </a:p>
          <a:p>
            <a:pPr marL="342900" indent="-342900">
              <a:spcBef>
                <a:spcPts val="6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Conciencia  </a:t>
            </a:r>
            <a:r>
              <a:rPr lang="es-MX" sz="2000" dirty="0">
                <a:latin typeface="Times New Roman" panose="02020603050405020304" pitchFamily="18" charset="0"/>
                <a:cs typeface="Times New Roman" panose="02020603050405020304" pitchFamily="18" charset="0"/>
              </a:rPr>
              <a:t>de las actividades en curso</a:t>
            </a:r>
          </a:p>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Memoria </a:t>
            </a:r>
            <a:r>
              <a:rPr lang="es-MX" sz="2000" dirty="0">
                <a:latin typeface="Times New Roman" panose="02020603050405020304" pitchFamily="18" charset="0"/>
                <a:cs typeface="Times New Roman" panose="02020603050405020304" pitchFamily="18" charset="0"/>
              </a:rPr>
              <a:t>por tiempo durante el evento</a:t>
            </a:r>
          </a:p>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Capacidad de respuesta </a:t>
            </a:r>
            <a:r>
              <a:rPr lang="es-MX" sz="2000" dirty="0">
                <a:latin typeface="Times New Roman" panose="02020603050405020304" pitchFamily="18" charset="0"/>
                <a:cs typeface="Times New Roman" panose="02020603050405020304" pitchFamily="18" charset="0"/>
              </a:rPr>
              <a:t>a estímulos verbales o no verbales</a:t>
            </a:r>
          </a:p>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El sentido del yo </a:t>
            </a:r>
            <a:r>
              <a:rPr lang="es-MX" sz="2000" dirty="0">
                <a:latin typeface="Times New Roman" panose="02020603050405020304" pitchFamily="18" charset="0"/>
                <a:cs typeface="Times New Roman" panose="02020603050405020304" pitchFamily="18" charset="0"/>
              </a:rPr>
              <a:t>como algo distinto de los demás </a:t>
            </a:r>
          </a:p>
        </p:txBody>
      </p:sp>
      <p:sp>
        <p:nvSpPr>
          <p:cNvPr id="11" name="TextBox 10"/>
          <p:cNvSpPr txBox="1"/>
          <p:nvPr/>
        </p:nvSpPr>
        <p:spPr>
          <a:xfrm>
            <a:off x="1863474" y="3797236"/>
            <a:ext cx="9544332" cy="2308324"/>
          </a:xfrm>
          <a:prstGeom prst="rect">
            <a:avLst/>
          </a:prstGeom>
          <a:noFill/>
        </p:spPr>
        <p:txBody>
          <a:bodyPr wrap="square" rtlCol="0">
            <a:spAutoFit/>
          </a:bodyPr>
          <a:lstStyle/>
          <a:p>
            <a:r>
              <a:rPr lang="es-ES" sz="2400" b="1" u="sng" dirty="0">
                <a:latin typeface="Times New Roman" panose="02020603050405020304" pitchFamily="18" charset="0"/>
                <a:cs typeface="Times New Roman" panose="02020603050405020304" pitchFamily="18" charset="0"/>
              </a:rPr>
              <a:t>¿Cuál sería el mejor marcador sustituto?</a:t>
            </a:r>
          </a:p>
          <a:p>
            <a:pPr marL="342900" indent="-342900">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La Clasificación 2017 elige alerta </a:t>
            </a:r>
          </a:p>
          <a:p>
            <a:pPr marL="342900" indent="-342900">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La conciencia permanece en la clasificación pero ‘Consciente’’  esta en el</a:t>
            </a:r>
          </a:p>
          <a:p>
            <a:r>
              <a:rPr lang="es-MX" sz="2000" b="1" dirty="0">
                <a:latin typeface="Times New Roman" panose="02020603050405020304" pitchFamily="18" charset="0"/>
                <a:cs typeface="Times New Roman" panose="02020603050405020304" pitchFamily="18" charset="0"/>
              </a:rPr>
              <a:t>      nombre de la crisis</a:t>
            </a:r>
          </a:p>
          <a:p>
            <a:pPr marL="342900" indent="-342900">
              <a:spcBef>
                <a:spcPts val="1200"/>
              </a:spcBef>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En otros idiomas, estas palabras significan lo mismo</a:t>
            </a:r>
          </a:p>
          <a:p>
            <a:pPr marL="342900" indent="-342900">
              <a:spcBef>
                <a:spcPts val="1200"/>
              </a:spcBef>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La alerta no se usa para clasificar las crisis de inicio generalizado</a:t>
            </a:r>
          </a:p>
        </p:txBody>
      </p:sp>
      <p:sp>
        <p:nvSpPr>
          <p:cNvPr id="12" name="TextBox 11"/>
          <p:cNvSpPr txBox="1"/>
          <p:nvPr/>
        </p:nvSpPr>
        <p:spPr>
          <a:xfrm>
            <a:off x="3215564" y="394875"/>
            <a:ext cx="6196953" cy="523220"/>
          </a:xfrm>
          <a:prstGeom prst="rect">
            <a:avLst/>
          </a:prstGeom>
          <a:noFill/>
        </p:spPr>
        <p:txBody>
          <a:bodyPr wrap="none" rtlCol="0">
            <a:spAutoFit/>
          </a:bodyPr>
          <a:lstStyle/>
          <a:p>
            <a:r>
              <a:rPr lang="es-MX" sz="2800" b="1" dirty="0">
                <a:solidFill>
                  <a:srgbClr val="FF0000"/>
                </a:solidFill>
                <a:latin typeface="Times New Roman" panose="02020603050405020304" pitchFamily="18" charset="0"/>
                <a:cs typeface="Times New Roman" panose="02020603050405020304" pitchFamily="18" charset="0"/>
              </a:rPr>
              <a:t>Perdida (o </a:t>
            </a:r>
            <a:r>
              <a:rPr lang="es-MX" sz="2800" b="1" dirty="0" err="1">
                <a:solidFill>
                  <a:srgbClr val="FF0000"/>
                </a:solidFill>
                <a:latin typeface="Times New Roman" panose="02020603050405020304" pitchFamily="18" charset="0"/>
                <a:cs typeface="Times New Roman" panose="02020603050405020304" pitchFamily="18" charset="0"/>
              </a:rPr>
              <a:t>Alteraciòn</a:t>
            </a:r>
            <a:r>
              <a:rPr lang="es-MX" sz="2800" b="1" dirty="0">
                <a:solidFill>
                  <a:srgbClr val="FF0000"/>
                </a:solidFill>
                <a:latin typeface="Times New Roman" panose="02020603050405020304" pitchFamily="18" charset="0"/>
                <a:cs typeface="Times New Roman" panose="02020603050405020304" pitchFamily="18" charset="0"/>
              </a:rPr>
              <a:t>) de la Conciencia</a:t>
            </a: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20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2423690" y="1363287"/>
            <a:ext cx="8946745" cy="5170646"/>
          </a:xfrm>
          <a:prstGeom prst="rect">
            <a:avLst/>
          </a:prstGeom>
          <a:noFill/>
        </p:spPr>
        <p:txBody>
          <a:bodyPr wrap="none" rtlCol="0">
            <a:spAutoFit/>
          </a:bodyPr>
          <a:lstStyle/>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Permite a algunas crisis tener un inicio focal o generalizado</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Clasificar crisis de comienzo desconocido </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Clarificar el termino “alteración de la conciencia”</a:t>
            </a:r>
          </a:p>
          <a:p>
            <a:pPr marL="342900" indent="-342900">
              <a:spcBef>
                <a:spcPts val="1200"/>
              </a:spcBef>
              <a:buFont typeface="Arial" panose="020B0604020202020204" pitchFamily="34" charset="0"/>
              <a:buChar char="•"/>
            </a:pPr>
            <a:r>
              <a:rPr lang="es-MX" sz="2400" b="1" u="sng" dirty="0">
                <a:solidFill>
                  <a:srgbClr val="FF0000"/>
                </a:solidFill>
                <a:latin typeface="Times New Roman" panose="02020603050405020304" pitchFamily="18" charset="0"/>
                <a:cs typeface="Times New Roman" panose="02020603050405020304" pitchFamily="18" charset="0"/>
              </a:rPr>
              <a:t>Incluir algunos tipos previamente no clasificados.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Actualizar el uso de la palabra para una mayor claridad pública</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Validar el uso de información de apoyo. </a:t>
            </a:r>
            <a:r>
              <a:rPr lang="es-MX" sz="2400" b="1" dirty="0" err="1">
                <a:latin typeface="Times New Roman" panose="02020603050405020304" pitchFamily="18" charset="0"/>
                <a:cs typeface="Times New Roman" panose="02020603050405020304" pitchFamily="18" charset="0"/>
              </a:rPr>
              <a:t>e.g</a:t>
            </a:r>
            <a:r>
              <a:rPr lang="es-MX" sz="2400" b="1" dirty="0">
                <a:latin typeface="Times New Roman" panose="02020603050405020304" pitchFamily="18" charset="0"/>
                <a:cs typeface="Times New Roman" panose="02020603050405020304" pitchFamily="18" charset="0"/>
              </a:rPr>
              <a:t>. EEG</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Conforme con ICD 11 y 12</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Actualizar el glosario del 2001 sobre los términos de crisis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Estandarizar las descripciones comunes para describir las </a:t>
            </a:r>
            <a:r>
              <a:rPr lang="en-US" sz="2400" b="1" dirty="0">
                <a:latin typeface="Times New Roman" panose="02020603050405020304" pitchFamily="18" charset="0"/>
                <a:cs typeface="Times New Roman" panose="02020603050405020304" pitchFamily="18" charset="0"/>
              </a:rPr>
              <a:t>crisis</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De antiguos a nuevos términos</a:t>
            </a:r>
          </a:p>
        </p:txBody>
      </p:sp>
      <p:sp>
        <p:nvSpPr>
          <p:cNvPr id="9" name="TextBox 8"/>
          <p:cNvSpPr txBox="1"/>
          <p:nvPr/>
        </p:nvSpPr>
        <p:spPr>
          <a:xfrm>
            <a:off x="4267201" y="408432"/>
            <a:ext cx="3515706"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err="1"/>
              <a:t>Elementos</a:t>
            </a:r>
            <a:r>
              <a:rPr lang="en-US" dirty="0"/>
              <a:t> a </a:t>
            </a:r>
            <a:r>
              <a:rPr lang="en-US" dirty="0" err="1"/>
              <a:t>Cambiar</a:t>
            </a:r>
            <a:endParaRPr lang="en-US" dirty="0"/>
          </a:p>
        </p:txBody>
      </p:sp>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18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6" name="Group 5"/>
          <p:cNvGrpSpPr/>
          <p:nvPr/>
        </p:nvGrpSpPr>
        <p:grpSpPr>
          <a:xfrm>
            <a:off x="5793083" y="1890576"/>
            <a:ext cx="4089627" cy="1461966"/>
            <a:chOff x="5999042" y="1797063"/>
            <a:chExt cx="4089627" cy="1461966"/>
          </a:xfrm>
        </p:grpSpPr>
        <p:sp>
          <p:nvSpPr>
            <p:cNvPr id="9" name="TextBox 8"/>
            <p:cNvSpPr txBox="1"/>
            <p:nvPr/>
          </p:nvSpPr>
          <p:spPr>
            <a:xfrm>
              <a:off x="6056796" y="1797063"/>
              <a:ext cx="4031873" cy="1384995"/>
            </a:xfrm>
            <a:prstGeom prst="rect">
              <a:avLst/>
            </a:prstGeom>
            <a:noFill/>
          </p:spPr>
          <p:txBody>
            <a:bodyPr wrap="none" rtlCol="0">
              <a:spAutoFit/>
            </a:bodyPr>
            <a:lstStyle/>
            <a:p>
              <a:r>
                <a:rPr lang="es-MX" altLang="en-US" sz="2000" b="1" dirty="0">
                  <a:solidFill>
                    <a:srgbClr val="0000FF"/>
                  </a:solidFill>
                  <a:latin typeface="Times New Roman" panose="02020603050405020304" pitchFamily="18" charset="0"/>
                  <a:cs typeface="Times New Roman" panose="02020603050405020304" pitchFamily="18" charset="0"/>
                </a:rPr>
                <a:t>Nuevas crisis generalizadas</a:t>
              </a:r>
            </a:p>
            <a:p>
              <a:r>
                <a:rPr lang="es-MX" altLang="en-US" sz="1600" b="1" dirty="0">
                  <a:latin typeface="Times New Roman" panose="02020603050405020304" pitchFamily="18" charset="0"/>
                  <a:cs typeface="Times New Roman" panose="02020603050405020304" pitchFamily="18" charset="0"/>
                </a:rPr>
                <a:t>  Ausencia con mioclonía de parpados</a:t>
              </a:r>
            </a:p>
            <a:p>
              <a:r>
                <a:rPr lang="es-MX" altLang="en-US" sz="1600" b="1" dirty="0">
                  <a:latin typeface="Times New Roman" panose="02020603050405020304" pitchFamily="18" charset="0"/>
                  <a:cs typeface="Times New Roman" panose="02020603050405020304" pitchFamily="18" charset="0"/>
                </a:rPr>
                <a:t>  espasmo epilépticos (espasmos infantiles)</a:t>
              </a:r>
            </a:p>
            <a:p>
              <a:r>
                <a:rPr lang="es-MX" altLang="en-US" sz="1600" b="1" dirty="0">
                  <a:latin typeface="Times New Roman" panose="02020603050405020304" pitchFamily="18" charset="0"/>
                  <a:cs typeface="Times New Roman" panose="02020603050405020304" pitchFamily="18" charset="0"/>
                </a:rPr>
                <a:t>   mioclónico - atónico (</a:t>
              </a:r>
              <a:r>
                <a:rPr lang="es-MX" altLang="en-US" sz="1600" b="1" dirty="0" err="1">
                  <a:latin typeface="Times New Roman" panose="02020603050405020304" pitchFamily="18" charset="0"/>
                  <a:cs typeface="Times New Roman" panose="02020603050405020304" pitchFamily="18" charset="0"/>
                </a:rPr>
                <a:t>P.ej</a:t>
              </a:r>
              <a:r>
                <a:rPr lang="es-MX" altLang="en-US" sz="1600" b="1" dirty="0">
                  <a:latin typeface="Times New Roman" panose="02020603050405020304" pitchFamily="18" charset="0"/>
                  <a:cs typeface="Times New Roman" panose="02020603050405020304" pitchFamily="18" charset="0"/>
                </a:rPr>
                <a:t> ., </a:t>
              </a:r>
              <a:r>
                <a:rPr lang="es-MX" altLang="en-US" sz="1600" b="1" dirty="0" err="1">
                  <a:latin typeface="Times New Roman" panose="02020603050405020304" pitchFamily="18" charset="0"/>
                  <a:cs typeface="Times New Roman" panose="02020603050405020304" pitchFamily="18" charset="0"/>
                </a:rPr>
                <a:t>Doose</a:t>
              </a:r>
              <a:r>
                <a:rPr lang="es-MX" altLang="en-US" sz="1600" b="1" dirty="0">
                  <a:latin typeface="Times New Roman" panose="02020603050405020304" pitchFamily="18" charset="0"/>
                  <a:cs typeface="Times New Roman" panose="02020603050405020304" pitchFamily="18" charset="0"/>
                </a:rPr>
                <a:t>)</a:t>
              </a:r>
            </a:p>
            <a:p>
              <a:r>
                <a:rPr lang="es-MX" altLang="en-US" sz="1600" b="1" dirty="0">
                  <a:latin typeface="Times New Roman" panose="02020603050405020304" pitchFamily="18" charset="0"/>
                  <a:cs typeface="Times New Roman" panose="02020603050405020304" pitchFamily="18" charset="0"/>
                </a:rPr>
                <a:t>   mioclónico- tónico - clónico(P. ej., JME)</a:t>
              </a:r>
              <a:endParaRPr lang="es-MX"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999042" y="1813400"/>
              <a:ext cx="3988948" cy="14456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grpSp>
        <p:nvGrpSpPr>
          <p:cNvPr id="11" name="Group 10"/>
          <p:cNvGrpSpPr/>
          <p:nvPr/>
        </p:nvGrpSpPr>
        <p:grpSpPr>
          <a:xfrm>
            <a:off x="6408873" y="3901369"/>
            <a:ext cx="3470869" cy="710013"/>
            <a:chOff x="5997499" y="3392842"/>
            <a:chExt cx="3470869" cy="1012902"/>
          </a:xfrm>
        </p:grpSpPr>
        <p:sp>
          <p:nvSpPr>
            <p:cNvPr id="12" name="TextBox 11"/>
            <p:cNvSpPr txBox="1"/>
            <p:nvPr/>
          </p:nvSpPr>
          <p:spPr>
            <a:xfrm>
              <a:off x="6055254" y="3400976"/>
              <a:ext cx="3413114" cy="922053"/>
            </a:xfrm>
            <a:prstGeom prst="rect">
              <a:avLst/>
            </a:prstGeom>
            <a:noFill/>
          </p:spPr>
          <p:txBody>
            <a:bodyPr wrap="none" rtlCol="0">
              <a:spAutoFit/>
            </a:bodyPr>
            <a:lstStyle/>
            <a:p>
              <a:r>
                <a:rPr lang="es-MX" altLang="en-US" sz="2000" b="1" dirty="0">
                  <a:solidFill>
                    <a:srgbClr val="0000FF"/>
                  </a:solidFill>
                  <a:latin typeface="Times New Roman" panose="02020603050405020304" pitchFamily="18" charset="0"/>
                  <a:cs typeface="Times New Roman" panose="02020603050405020304" pitchFamily="18" charset="0"/>
                </a:rPr>
                <a:t>Nuevas crisis combinadas</a:t>
              </a:r>
            </a:p>
            <a:p>
              <a:r>
                <a:rPr lang="es-MX" altLang="en-US" sz="1600" b="1" dirty="0">
                  <a:latin typeface="Times New Roman" panose="02020603050405020304" pitchFamily="18" charset="0"/>
                  <a:cs typeface="Times New Roman" panose="02020603050405020304" pitchFamily="18" charset="0"/>
                </a:rPr>
                <a:t>     (focal a bilateral tónico – clónico )</a:t>
              </a:r>
            </a:p>
          </p:txBody>
        </p:sp>
        <p:sp>
          <p:nvSpPr>
            <p:cNvPr id="13" name="Rounded Rectangle 12"/>
            <p:cNvSpPr/>
            <p:nvPr/>
          </p:nvSpPr>
          <p:spPr>
            <a:xfrm>
              <a:off x="5997499" y="3392842"/>
              <a:ext cx="3373559" cy="10129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14" name="Rectangle 1"/>
          <p:cNvSpPr>
            <a:spLocks noChangeArrowheads="1"/>
          </p:cNvSpPr>
          <p:nvPr/>
        </p:nvSpPr>
        <p:spPr bwMode="auto">
          <a:xfrm>
            <a:off x="3984187" y="8605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308298" y="1752114"/>
            <a:ext cx="4124835" cy="3521691"/>
            <a:chOff x="2265242" y="1788928"/>
            <a:chExt cx="3518285" cy="3521691"/>
          </a:xfrm>
        </p:grpSpPr>
        <p:sp>
          <p:nvSpPr>
            <p:cNvPr id="16" name="Rounded Rectangle 15"/>
            <p:cNvSpPr/>
            <p:nvPr/>
          </p:nvSpPr>
          <p:spPr>
            <a:xfrm>
              <a:off x="2265242" y="1788928"/>
              <a:ext cx="3373559" cy="26434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7" name="TextBox 16"/>
            <p:cNvSpPr txBox="1"/>
            <p:nvPr/>
          </p:nvSpPr>
          <p:spPr>
            <a:xfrm>
              <a:off x="4251455" y="2205306"/>
              <a:ext cx="1532072" cy="2092881"/>
            </a:xfrm>
            <a:prstGeom prst="rect">
              <a:avLst/>
            </a:prstGeom>
            <a:noFill/>
          </p:spPr>
          <p:txBody>
            <a:bodyPr wrap="square" rtlCol="0">
              <a:spAutoFit/>
            </a:bodyPr>
            <a:lstStyle/>
            <a:p>
              <a:r>
                <a:rPr lang="en-US" altLang="en-US" b="1" u="sng" dirty="0">
                  <a:latin typeface="Times New Roman" panose="02020603050405020304" pitchFamily="18" charset="0"/>
                  <a:cs typeface="Times New Roman" panose="02020603050405020304" pitchFamily="18" charset="0"/>
                </a:rPr>
                <a:t>No Motor</a:t>
              </a:r>
            </a:p>
            <a:p>
              <a:r>
                <a:rPr lang="es-MX" altLang="en-US" sz="1600" b="1" dirty="0">
                  <a:latin typeface="Times New Roman" panose="02020603050405020304" pitchFamily="18" charset="0"/>
                  <a:cs typeface="Times New Roman" panose="02020603050405020304" pitchFamily="18" charset="0"/>
                </a:rPr>
                <a:t>Arresto del comportamiento</a:t>
              </a:r>
            </a:p>
            <a:p>
              <a:r>
                <a:rPr lang="es-MX" altLang="en-US" sz="1600" b="1" dirty="0">
                  <a:latin typeface="Times New Roman" panose="02020603050405020304" pitchFamily="18" charset="0"/>
                  <a:cs typeface="Times New Roman" panose="02020603050405020304" pitchFamily="18" charset="0"/>
                </a:rPr>
                <a:t>(autonómico)</a:t>
              </a:r>
            </a:p>
            <a:p>
              <a:r>
                <a:rPr lang="es-MX" sz="1600" b="1" dirty="0">
                  <a:latin typeface="Times New Roman" panose="02020603050405020304" pitchFamily="18" charset="0"/>
                  <a:cs typeface="Times New Roman" panose="02020603050405020304" pitchFamily="18" charset="0"/>
                </a:rPr>
                <a:t>(cognitivo)</a:t>
              </a:r>
            </a:p>
            <a:p>
              <a:r>
                <a:rPr lang="es-MX" sz="1600" b="1" dirty="0">
                  <a:latin typeface="Times New Roman" panose="02020603050405020304" pitchFamily="18" charset="0"/>
                  <a:cs typeface="Times New Roman" panose="02020603050405020304" pitchFamily="18" charset="0"/>
                </a:rPr>
                <a:t>emocional</a:t>
              </a:r>
            </a:p>
            <a:p>
              <a:r>
                <a:rPr lang="es-MX" sz="1600" b="1" dirty="0">
                  <a:latin typeface="Times New Roman" panose="02020603050405020304" pitchFamily="18" charset="0"/>
                  <a:cs typeface="Times New Roman" panose="02020603050405020304" pitchFamily="18" charset="0"/>
                </a:rPr>
                <a:t>(sensorial)</a:t>
              </a:r>
              <a:endParaRPr lang="es-MX"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364050" y="2197172"/>
              <a:ext cx="2036135" cy="2092881"/>
            </a:xfrm>
            <a:prstGeom prst="rect">
              <a:avLst/>
            </a:prstGeom>
            <a:noFill/>
          </p:spPr>
          <p:txBody>
            <a:bodyPr wrap="none" rtlCol="0">
              <a:spAutoFit/>
            </a:bodyPr>
            <a:lstStyle/>
            <a:p>
              <a:r>
                <a:rPr lang="en-US" altLang="en-US" b="1" u="sng" dirty="0">
                  <a:latin typeface="Times New Roman" panose="02020603050405020304" pitchFamily="18" charset="0"/>
                  <a:cs typeface="Times New Roman" panose="02020603050405020304" pitchFamily="18" charset="0"/>
                </a:rPr>
                <a:t>Motor</a:t>
              </a:r>
              <a:endParaRPr lang="en-US" altLang="en-US" b="1" dirty="0">
                <a:latin typeface="Times New Roman" panose="02020603050405020304" pitchFamily="18" charset="0"/>
                <a:cs typeface="Times New Roman" panose="02020603050405020304" pitchFamily="18" charset="0"/>
              </a:endParaRPr>
            </a:p>
            <a:p>
              <a:r>
                <a:rPr lang="es-MX" altLang="en-US" sz="1600" b="1" dirty="0">
                  <a:latin typeface="Times New Roman" panose="02020603050405020304" pitchFamily="18" charset="0"/>
                  <a:cs typeface="Times New Roman" panose="02020603050405020304" pitchFamily="18" charset="0"/>
                </a:rPr>
                <a:t>atónico</a:t>
              </a:r>
              <a:endParaRPr lang="en-US" altLang="en-US" sz="1600" b="1" dirty="0">
                <a:latin typeface="Times New Roman" panose="02020603050405020304" pitchFamily="18" charset="0"/>
                <a:cs typeface="Times New Roman" panose="02020603050405020304" pitchFamily="18" charset="0"/>
              </a:endParaRPr>
            </a:p>
            <a:p>
              <a:r>
                <a:rPr lang="es-MX" altLang="en-US" sz="1600" dirty="0">
                  <a:latin typeface="Times New Roman" panose="02020603050405020304" pitchFamily="18" charset="0"/>
                  <a:cs typeface="Times New Roman" panose="02020603050405020304" pitchFamily="18" charset="0"/>
                </a:rPr>
                <a:t>a</a:t>
              </a:r>
              <a:r>
                <a:rPr lang="es-MX" altLang="en-US" sz="1600" b="1" dirty="0">
                  <a:latin typeface="Times New Roman" panose="02020603050405020304" pitchFamily="18" charset="0"/>
                  <a:cs typeface="Times New Roman" panose="02020603050405020304" pitchFamily="18" charset="0"/>
                </a:rPr>
                <a:t>utomatismo</a:t>
              </a:r>
              <a:endParaRPr lang="en-US" altLang="en-US" sz="1600" b="1" dirty="0">
                <a:latin typeface="Times New Roman" panose="02020603050405020304" pitchFamily="18" charset="0"/>
                <a:cs typeface="Times New Roman" panose="02020603050405020304" pitchFamily="18" charset="0"/>
              </a:endParaRPr>
            </a:p>
            <a:p>
              <a:r>
                <a:rPr lang="es-MX" altLang="en-US" sz="1600" b="1" dirty="0">
                  <a:latin typeface="Times New Roman" panose="02020603050405020304" pitchFamily="18" charset="0"/>
                  <a:cs typeface="Times New Roman" panose="02020603050405020304" pitchFamily="18" charset="0"/>
                </a:rPr>
                <a:t>clónico</a:t>
              </a:r>
              <a:endParaRPr lang="en-US" altLang="en-US" sz="1600" b="1" dirty="0">
                <a:latin typeface="Times New Roman" panose="02020603050405020304" pitchFamily="18" charset="0"/>
                <a:cs typeface="Times New Roman" panose="02020603050405020304" pitchFamily="18" charset="0"/>
              </a:endParaRPr>
            </a:p>
            <a:p>
              <a:r>
                <a:rPr lang="es-MX" altLang="en-US" sz="1600" b="1" dirty="0">
                  <a:latin typeface="Times New Roman" panose="02020603050405020304" pitchFamily="18" charset="0"/>
                  <a:cs typeface="Times New Roman" panose="02020603050405020304" pitchFamily="18" charset="0"/>
                </a:rPr>
                <a:t> espasmos epilépticos</a:t>
              </a:r>
            </a:p>
            <a:p>
              <a:r>
                <a:rPr lang="es-MX" altLang="en-US" sz="1600" b="1" dirty="0">
                  <a:latin typeface="Times New Roman" panose="02020603050405020304" pitchFamily="18" charset="0"/>
                  <a:cs typeface="Times New Roman" panose="02020603050405020304" pitchFamily="18" charset="0"/>
                </a:rPr>
                <a:t>hipercinético </a:t>
              </a:r>
            </a:p>
            <a:p>
              <a:r>
                <a:rPr lang="es-MX" altLang="en-US" sz="1600" b="1" dirty="0">
                  <a:latin typeface="Times New Roman" panose="02020603050405020304" pitchFamily="18" charset="0"/>
                  <a:cs typeface="Times New Roman" panose="02020603050405020304" pitchFamily="18" charset="0"/>
                </a:rPr>
                <a:t>mioclónico</a:t>
              </a:r>
              <a:endParaRPr lang="en-US" altLang="en-US" sz="1600" b="1" dirty="0">
                <a:latin typeface="Times New Roman" panose="02020603050405020304" pitchFamily="18" charset="0"/>
                <a:cs typeface="Times New Roman" panose="02020603050405020304" pitchFamily="18" charset="0"/>
              </a:endParaRPr>
            </a:p>
            <a:p>
              <a:r>
                <a:rPr lang="es-MX" altLang="en-US" sz="1600" b="1" dirty="0">
                  <a:latin typeface="Times New Roman" panose="02020603050405020304" pitchFamily="18" charset="0"/>
                  <a:cs typeface="Times New Roman" panose="02020603050405020304" pitchFamily="18" charset="0"/>
                </a:rPr>
                <a:t>tónico</a:t>
              </a:r>
              <a:endParaRPr lang="en-US" altLang="en-US" sz="16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780054" y="1797062"/>
              <a:ext cx="2417650" cy="400110"/>
            </a:xfrm>
            <a:prstGeom prst="rect">
              <a:avLst/>
            </a:prstGeom>
            <a:noFill/>
          </p:spPr>
          <p:txBody>
            <a:bodyPr wrap="none" rtlCol="0">
              <a:spAutoFit/>
            </a:bodyPr>
            <a:lstStyle/>
            <a:p>
              <a:r>
                <a:rPr lang="es-MX" sz="2000" b="1" dirty="0">
                  <a:solidFill>
                    <a:srgbClr val="0000FF"/>
                  </a:solidFill>
                  <a:latin typeface="Times New Roman" panose="02020603050405020304" pitchFamily="18" charset="0"/>
                  <a:cs typeface="Times New Roman" panose="02020603050405020304" pitchFamily="18" charset="0"/>
                </a:rPr>
                <a:t>Nuevas crisis focales</a:t>
              </a:r>
            </a:p>
          </p:txBody>
        </p:sp>
        <p:sp>
          <p:nvSpPr>
            <p:cNvPr id="20" name="Rectangle 19"/>
            <p:cNvSpPr>
              <a:spLocks noChangeArrowheads="1"/>
            </p:cNvSpPr>
            <p:nvPr/>
          </p:nvSpPr>
          <p:spPr bwMode="auto">
            <a:xfrm>
              <a:off x="5183188" y="4940732"/>
              <a:ext cx="18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Times New Roman" panose="02020603050405020304" pitchFamily="18" charset="0"/>
                <a:cs typeface="Times New Roman" panose="02020603050405020304" pitchFamily="18" charset="0"/>
              </a:endParaRPr>
            </a:p>
          </p:txBody>
        </p:sp>
      </p:grpSp>
      <p:sp>
        <p:nvSpPr>
          <p:cNvPr id="23" name="TextBox 22"/>
          <p:cNvSpPr txBox="1"/>
          <p:nvPr/>
        </p:nvSpPr>
        <p:spPr>
          <a:xfrm>
            <a:off x="3798009" y="408060"/>
            <a:ext cx="4039888" cy="584775"/>
          </a:xfrm>
          <a:prstGeom prst="rect">
            <a:avLst/>
          </a:prstGeom>
          <a:noFill/>
        </p:spPr>
        <p:txBody>
          <a:bodyPr wrap="none" rtlCol="0">
            <a:spAutoFit/>
          </a:bodyPr>
          <a:lstStyle/>
          <a:p>
            <a:r>
              <a:rPr lang="es-MX" sz="3200" b="1" dirty="0">
                <a:solidFill>
                  <a:srgbClr val="FF0000"/>
                </a:solidFill>
                <a:latin typeface="Times New Roman" panose="02020603050405020304" pitchFamily="18" charset="0"/>
                <a:cs typeface="Times New Roman" panose="02020603050405020304" pitchFamily="18" charset="0"/>
              </a:rPr>
              <a:t>Nuevos tipos de crisis </a:t>
            </a:r>
          </a:p>
        </p:txBody>
      </p:sp>
      <p:sp>
        <p:nvSpPr>
          <p:cNvPr id="24" name="TextBox 23"/>
          <p:cNvSpPr txBox="1"/>
          <p:nvPr/>
        </p:nvSpPr>
        <p:spPr>
          <a:xfrm>
            <a:off x="3495810" y="5273805"/>
            <a:ext cx="6860340" cy="400110"/>
          </a:xfrm>
          <a:prstGeom prst="rect">
            <a:avLst/>
          </a:prstGeom>
          <a:noFill/>
        </p:spPr>
        <p:txBody>
          <a:bodyPr wrap="none" rtlCol="0">
            <a:spAutoFit/>
          </a:bodyPr>
          <a:lstStyle/>
          <a:p>
            <a:r>
              <a:rPr lang="es-MX" sz="2000" b="1" dirty="0">
                <a:latin typeface="Times New Roman" panose="02020603050405020304" pitchFamily="18" charset="0"/>
                <a:cs typeface="Times New Roman" panose="02020603050405020304" pitchFamily="18" charset="0"/>
              </a:rPr>
              <a:t>(paréntesis) indica existencia previa , pero cambio de nombre</a:t>
            </a:r>
          </a:p>
        </p:txBody>
      </p:sp>
      <p:sp>
        <p:nvSpPr>
          <p:cNvPr id="21" name="Rectangle 20"/>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685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4837905" y="2240498"/>
            <a:ext cx="252492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s-MX" altLang="en-US" sz="1800" b="1" dirty="0">
                <a:latin typeface="Times New Roman" panose="02020603050405020304" pitchFamily="18" charset="0"/>
                <a:cs typeface="Times New Roman" panose="02020603050405020304" pitchFamily="18" charset="0"/>
              </a:rPr>
              <a:t>Motor</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Tónico - clónico</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Otros</a:t>
            </a:r>
          </a:p>
          <a:p>
            <a:pPr>
              <a:spcBef>
                <a:spcPct val="0"/>
              </a:spcBef>
              <a:buFontTx/>
              <a:buNone/>
            </a:pPr>
            <a:r>
              <a:rPr lang="es-MX" altLang="en-US" sz="1800" b="1" dirty="0">
                <a:latin typeface="Times New Roman" panose="02020603050405020304" pitchFamily="18" charset="0"/>
                <a:cs typeface="Times New Roman" panose="02020603050405020304" pitchFamily="18" charset="0"/>
              </a:rPr>
              <a:t>No Motor (ausencia)</a:t>
            </a:r>
            <a:r>
              <a:rPr lang="es-MX" altLang="en-US" sz="1400" b="1" dirty="0">
                <a:latin typeface="Times New Roman" panose="02020603050405020304" pitchFamily="18" charset="0"/>
                <a:cs typeface="Times New Roman" panose="02020603050405020304" pitchFamily="18" charset="0"/>
              </a:rPr>
              <a:t>   </a:t>
            </a:r>
            <a:r>
              <a:rPr lang="es-MX" altLang="en-US" sz="1600" dirty="0">
                <a:latin typeface="Times New Roman" panose="02020603050405020304" pitchFamily="18" charset="0"/>
                <a:cs typeface="Times New Roman" panose="02020603050405020304" pitchFamily="18" charset="0"/>
              </a:rPr>
              <a:t>   </a:t>
            </a:r>
          </a:p>
        </p:txBody>
      </p:sp>
      <p:grpSp>
        <p:nvGrpSpPr>
          <p:cNvPr id="4" name="Group 1"/>
          <p:cNvGrpSpPr>
            <a:grpSpLocks/>
          </p:cNvGrpSpPr>
          <p:nvPr/>
        </p:nvGrpSpPr>
        <p:grpSpPr bwMode="auto">
          <a:xfrm>
            <a:off x="7447883" y="1643924"/>
            <a:ext cx="2288909" cy="482600"/>
            <a:chOff x="6569532" y="3173412"/>
            <a:chExt cx="2155496" cy="381235"/>
          </a:xfrm>
        </p:grpSpPr>
        <p:sp>
          <p:nvSpPr>
            <p:cNvPr id="5" name="TextBox 8"/>
            <p:cNvSpPr txBox="1">
              <a:spLocks noChangeArrowheads="1"/>
            </p:cNvSpPr>
            <p:nvPr/>
          </p:nvSpPr>
          <p:spPr bwMode="auto">
            <a:xfrm>
              <a:off x="6726492" y="3197721"/>
              <a:ext cx="1998536" cy="288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None/>
              </a:pPr>
              <a:r>
                <a:rPr lang="es-MX" altLang="en-US" sz="1400" b="1" dirty="0">
                  <a:latin typeface="Times New Roman" panose="02020603050405020304" pitchFamily="18" charset="0"/>
                  <a:cs typeface="Times New Roman" panose="02020603050405020304" pitchFamily="18" charset="0"/>
                </a:rPr>
                <a:t>Comienzo desconocido</a:t>
              </a:r>
              <a:endParaRPr lang="es-MX" altLang="en-US" sz="1600" b="1" dirty="0">
                <a:latin typeface="Times New Roman" panose="02020603050405020304" pitchFamily="18" charset="0"/>
                <a:cs typeface="Times New Roman" panose="02020603050405020304" pitchFamily="18" charset="0"/>
              </a:endParaRPr>
            </a:p>
          </p:txBody>
        </p:sp>
        <p:sp>
          <p:nvSpPr>
            <p:cNvPr id="6" name="Rounded Rectangle 5"/>
            <p:cNvSpPr/>
            <p:nvPr/>
          </p:nvSpPr>
          <p:spPr bwMode="auto">
            <a:xfrm>
              <a:off x="6569532" y="3173412"/>
              <a:ext cx="2128837" cy="3812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sp>
        <p:nvSpPr>
          <p:cNvPr id="7" name="Rounded Rectangle 6"/>
          <p:cNvSpPr/>
          <p:nvPr/>
        </p:nvSpPr>
        <p:spPr bwMode="auto">
          <a:xfrm>
            <a:off x="2162481" y="2895192"/>
            <a:ext cx="2316162" cy="7862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8" name="TextBox 8"/>
          <p:cNvSpPr txBox="1">
            <a:spLocks noChangeArrowheads="1"/>
          </p:cNvSpPr>
          <p:nvPr/>
        </p:nvSpPr>
        <p:spPr bwMode="auto">
          <a:xfrm>
            <a:off x="2635236" y="2953438"/>
            <a:ext cx="1315406"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b="1" dirty="0">
                <a:latin typeface="Times New Roman" panose="02020603050405020304" pitchFamily="18" charset="0"/>
                <a:cs typeface="Times New Roman" panose="02020603050405020304" pitchFamily="18" charset="0"/>
              </a:rPr>
              <a:t>Motor</a:t>
            </a:r>
          </a:p>
          <a:p>
            <a:pPr algn="ctr">
              <a:lnSpc>
                <a:spcPts val="2400"/>
              </a:lnSpc>
              <a:spcBef>
                <a:spcPct val="0"/>
              </a:spcBef>
              <a:buNone/>
            </a:pPr>
            <a:r>
              <a:rPr lang="en-US" altLang="en-US" sz="1800" b="1" dirty="0">
                <a:latin typeface="Times New Roman" panose="02020603050405020304" pitchFamily="18" charset="0"/>
                <a:cs typeface="Times New Roman" panose="02020603050405020304" pitchFamily="18" charset="0"/>
              </a:rPr>
              <a:t>No Motor</a:t>
            </a:r>
          </a:p>
        </p:txBody>
      </p:sp>
      <p:grpSp>
        <p:nvGrpSpPr>
          <p:cNvPr id="9" name="Group 4"/>
          <p:cNvGrpSpPr>
            <a:grpSpLocks/>
          </p:cNvGrpSpPr>
          <p:nvPr/>
        </p:nvGrpSpPr>
        <p:grpSpPr bwMode="auto">
          <a:xfrm>
            <a:off x="2118181" y="3864722"/>
            <a:ext cx="2456122" cy="410702"/>
            <a:chOff x="5956652" y="3968750"/>
            <a:chExt cx="2639313" cy="603250"/>
          </a:xfrm>
        </p:grpSpPr>
        <p:sp>
          <p:nvSpPr>
            <p:cNvPr id="10" name="Rectangle 8"/>
            <p:cNvSpPr>
              <a:spLocks noChangeArrowheads="1"/>
            </p:cNvSpPr>
            <p:nvPr/>
          </p:nvSpPr>
          <p:spPr bwMode="auto">
            <a:xfrm>
              <a:off x="5956652" y="4000500"/>
              <a:ext cx="2639313" cy="429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300" b="1" dirty="0">
                  <a:latin typeface="Times New Roman" panose="02020603050405020304" pitchFamily="18" charset="0"/>
                  <a:cs typeface="Times New Roman" panose="02020603050405020304" pitchFamily="18" charset="0"/>
                </a:rPr>
                <a:t>focal a </a:t>
              </a:r>
              <a:r>
                <a:rPr lang="es-MX" altLang="en-US" sz="1300" b="1" dirty="0">
                  <a:latin typeface="Times New Roman" panose="02020603050405020304" pitchFamily="18" charset="0"/>
                  <a:cs typeface="Times New Roman" panose="02020603050405020304" pitchFamily="18" charset="0"/>
                </a:rPr>
                <a:t>tónico - clónico bilateral </a:t>
              </a:r>
            </a:p>
          </p:txBody>
        </p:sp>
        <p:sp>
          <p:nvSpPr>
            <p:cNvPr id="11" name="Rounded Rectangle 10"/>
            <p:cNvSpPr/>
            <p:nvPr/>
          </p:nvSpPr>
          <p:spPr bwMode="auto">
            <a:xfrm>
              <a:off x="6038850" y="3968750"/>
              <a:ext cx="2470150" cy="603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2" name="Group 20"/>
          <p:cNvGrpSpPr>
            <a:grpSpLocks/>
          </p:cNvGrpSpPr>
          <p:nvPr/>
        </p:nvGrpSpPr>
        <p:grpSpPr bwMode="auto">
          <a:xfrm>
            <a:off x="4788484" y="1645511"/>
            <a:ext cx="2273300" cy="484188"/>
            <a:chOff x="6405068" y="1008185"/>
            <a:chExt cx="2130431" cy="380608"/>
          </a:xfrm>
        </p:grpSpPr>
        <p:sp>
          <p:nvSpPr>
            <p:cNvPr id="13" name="TextBox 8"/>
            <p:cNvSpPr txBox="1">
              <a:spLocks noChangeArrowheads="1"/>
            </p:cNvSpPr>
            <p:nvPr/>
          </p:nvSpPr>
          <p:spPr bwMode="auto">
            <a:xfrm>
              <a:off x="6405068" y="1031118"/>
              <a:ext cx="2130431" cy="291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None/>
              </a:pPr>
              <a:r>
                <a:rPr lang="es-MX" altLang="en-US" sz="1600" b="1" dirty="0">
                  <a:latin typeface="Times New Roman" panose="02020603050405020304" pitchFamily="18" charset="0"/>
                  <a:cs typeface="Times New Roman" panose="02020603050405020304" pitchFamily="18" charset="0"/>
                </a:rPr>
                <a:t>Comienzo generalizado</a:t>
              </a:r>
              <a:endParaRPr lang="es-MX" altLang="en-US" sz="18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6405068" y="1008185"/>
              <a:ext cx="2130431" cy="380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5" name="Group 4"/>
          <p:cNvGrpSpPr>
            <a:grpSpLocks/>
          </p:cNvGrpSpPr>
          <p:nvPr/>
        </p:nvGrpSpPr>
        <p:grpSpPr bwMode="auto">
          <a:xfrm>
            <a:off x="2191501" y="1647099"/>
            <a:ext cx="2233613" cy="482600"/>
            <a:chOff x="800099" y="839788"/>
            <a:chExt cx="1933940" cy="482600"/>
          </a:xfrm>
        </p:grpSpPr>
        <p:sp>
          <p:nvSpPr>
            <p:cNvPr id="16" name="TextBox 8"/>
            <p:cNvSpPr txBox="1">
              <a:spLocks noChangeArrowheads="1"/>
            </p:cNvSpPr>
            <p:nvPr/>
          </p:nvSpPr>
          <p:spPr bwMode="auto">
            <a:xfrm>
              <a:off x="1087004" y="878865"/>
              <a:ext cx="1360129" cy="365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None/>
              </a:pPr>
              <a:r>
                <a:rPr lang="es-MX" altLang="en-US" sz="1400" b="1" dirty="0">
                  <a:latin typeface="Times New Roman" panose="02020603050405020304" pitchFamily="18" charset="0"/>
                  <a:cs typeface="Times New Roman" panose="02020603050405020304" pitchFamily="18" charset="0"/>
                </a:rPr>
                <a:t>Comienzo Focal</a:t>
              </a:r>
              <a:endParaRPr lang="es-MX" altLang="en-US" sz="1600" b="1" dirty="0">
                <a:latin typeface="Times New Roman" panose="02020603050405020304" pitchFamily="18" charset="0"/>
                <a:cs typeface="Times New Roman" panose="02020603050405020304" pitchFamily="18" charset="0"/>
              </a:endParaRPr>
            </a:p>
          </p:txBody>
        </p:sp>
        <p:sp>
          <p:nvSpPr>
            <p:cNvPr id="17" name="Rounded Rectangle 16"/>
            <p:cNvSpPr/>
            <p:nvPr/>
          </p:nvSpPr>
          <p:spPr bwMode="auto">
            <a:xfrm>
              <a:off x="800099" y="839788"/>
              <a:ext cx="1933940" cy="482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sp>
        <p:nvSpPr>
          <p:cNvPr id="18" name="Rectangle 1"/>
          <p:cNvSpPr>
            <a:spLocks noChangeArrowheads="1"/>
          </p:cNvSpPr>
          <p:nvPr/>
        </p:nvSpPr>
        <p:spPr bwMode="auto">
          <a:xfrm>
            <a:off x="7961914" y="2272181"/>
            <a:ext cx="1546440"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n-US" sz="1800" b="1" dirty="0">
                <a:latin typeface="Times New Roman" panose="02020603050405020304" pitchFamily="18" charset="0"/>
                <a:cs typeface="Times New Roman" panose="02020603050405020304" pitchFamily="18" charset="0"/>
              </a:rPr>
              <a:t>Motor</a:t>
            </a:r>
          </a:p>
          <a:p>
            <a:pPr>
              <a:spcBef>
                <a:spcPct val="0"/>
              </a:spcBef>
              <a:buNone/>
            </a:pPr>
            <a:r>
              <a:rPr lang="es-MX" altLang="en-US" sz="1800" b="1" dirty="0">
                <a:latin typeface="Times New Roman" panose="02020603050405020304" pitchFamily="18" charset="0"/>
                <a:cs typeface="Times New Roman" panose="02020603050405020304" pitchFamily="18" charset="0"/>
              </a:rPr>
              <a:t>   </a:t>
            </a:r>
            <a:r>
              <a:rPr lang="es-MX" altLang="en-US" sz="1400" b="1" dirty="0">
                <a:latin typeface="Times New Roman" panose="02020603050405020304" pitchFamily="18" charset="0"/>
                <a:cs typeface="Times New Roman" panose="02020603050405020304" pitchFamily="18" charset="0"/>
              </a:rPr>
              <a:t>Tónico -clónico</a:t>
            </a:r>
          </a:p>
          <a:p>
            <a:pPr>
              <a:spcBef>
                <a:spcPct val="0"/>
              </a:spcBef>
              <a:buNone/>
            </a:pPr>
            <a:r>
              <a:rPr lang="es-MX" altLang="en-US" sz="1400" b="1" dirty="0">
                <a:latin typeface="Times New Roman" panose="02020603050405020304" pitchFamily="18" charset="0"/>
                <a:cs typeface="Times New Roman" panose="02020603050405020304" pitchFamily="18" charset="0"/>
              </a:rPr>
              <a:t>    Otros</a:t>
            </a:r>
          </a:p>
          <a:p>
            <a:pPr>
              <a:spcBef>
                <a:spcPct val="0"/>
              </a:spcBef>
              <a:buFontTx/>
              <a:buNone/>
            </a:pPr>
            <a:r>
              <a:rPr lang="es-MX" altLang="en-US" sz="1800" b="1" dirty="0">
                <a:latin typeface="Times New Roman" panose="02020603050405020304" pitchFamily="18" charset="0"/>
                <a:cs typeface="Times New Roman" panose="02020603050405020304" pitchFamily="18" charset="0"/>
              </a:rPr>
              <a:t>No Motor</a:t>
            </a:r>
          </a:p>
        </p:txBody>
      </p:sp>
      <p:sp>
        <p:nvSpPr>
          <p:cNvPr id="19" name="Rounded Rectangle 18"/>
          <p:cNvSpPr/>
          <p:nvPr/>
        </p:nvSpPr>
        <p:spPr bwMode="auto">
          <a:xfrm>
            <a:off x="4791660" y="2240141"/>
            <a:ext cx="2270124" cy="11708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0" name="Rounded Rectangle 19"/>
          <p:cNvSpPr/>
          <p:nvPr/>
        </p:nvSpPr>
        <p:spPr bwMode="auto">
          <a:xfrm>
            <a:off x="7454232" y="2238554"/>
            <a:ext cx="2254250" cy="11723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1" name="TextBox 20"/>
          <p:cNvSpPr txBox="1"/>
          <p:nvPr/>
        </p:nvSpPr>
        <p:spPr>
          <a:xfrm>
            <a:off x="2721339" y="855937"/>
            <a:ext cx="8072916" cy="461665"/>
          </a:xfrm>
          <a:prstGeom prst="rect">
            <a:avLst/>
          </a:prstGeom>
          <a:noFill/>
        </p:spPr>
        <p:txBody>
          <a:bodyPr wrap="none" rtlCol="0">
            <a:spAutoFit/>
          </a:bodyPr>
          <a:lstStyle/>
          <a:p>
            <a:r>
              <a:rPr lang="es-MX" sz="2400" b="1" dirty="0">
                <a:solidFill>
                  <a:srgbClr val="7030A0"/>
                </a:solidFill>
                <a:latin typeface="Times New Roman" panose="02020603050405020304" pitchFamily="18" charset="0"/>
                <a:cs typeface="Times New Roman" panose="02020603050405020304" pitchFamily="18" charset="0"/>
              </a:rPr>
              <a:t>ILAE 2017 Clasificación de Tipos de Crisis Versión Básica  </a:t>
            </a:r>
            <a:r>
              <a:rPr lang="es-MX" sz="2400" b="1" baseline="30000" dirty="0">
                <a:solidFill>
                  <a:srgbClr val="7030A0"/>
                </a:solidFill>
                <a:latin typeface="Times New Roman" panose="02020603050405020304" pitchFamily="18" charset="0"/>
                <a:cs typeface="Times New Roman" panose="02020603050405020304" pitchFamily="18" charset="0"/>
              </a:rPr>
              <a:t>1</a:t>
            </a:r>
          </a:p>
        </p:txBody>
      </p:sp>
      <p:sp>
        <p:nvSpPr>
          <p:cNvPr id="22" name="Rectangle 1"/>
          <p:cNvSpPr>
            <a:spLocks noChangeArrowheads="1"/>
          </p:cNvSpPr>
          <p:nvPr/>
        </p:nvSpPr>
        <p:spPr bwMode="auto">
          <a:xfrm>
            <a:off x="7836973" y="3701815"/>
            <a:ext cx="163675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dirty="0">
                <a:latin typeface="Times New Roman" panose="02020603050405020304" pitchFamily="18" charset="0"/>
                <a:cs typeface="Times New Roman" panose="02020603050405020304" pitchFamily="18" charset="0"/>
              </a:rPr>
              <a:t>Sin Clasificar </a:t>
            </a:r>
            <a:r>
              <a:rPr lang="en-US" altLang="en-US" sz="1600" b="1" baseline="30000" dirty="0">
                <a:latin typeface="Times New Roman" panose="02020603050405020304" pitchFamily="18" charset="0"/>
                <a:cs typeface="Times New Roman" panose="02020603050405020304" pitchFamily="18" charset="0"/>
              </a:rPr>
              <a:t>2</a:t>
            </a:r>
          </a:p>
        </p:txBody>
      </p:sp>
      <p:sp>
        <p:nvSpPr>
          <p:cNvPr id="23" name="Rounded Rectangle 22"/>
          <p:cNvSpPr/>
          <p:nvPr/>
        </p:nvSpPr>
        <p:spPr bwMode="auto">
          <a:xfrm>
            <a:off x="7482541" y="3698968"/>
            <a:ext cx="2254250" cy="361394"/>
          </a:xfrm>
          <a:prstGeom prst="roundRect">
            <a:avLst>
              <a:gd name="adj" fmla="val 95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4" name="TextBox 23"/>
          <p:cNvSpPr txBox="1"/>
          <p:nvPr/>
        </p:nvSpPr>
        <p:spPr>
          <a:xfrm>
            <a:off x="2565877" y="4499193"/>
            <a:ext cx="7575733" cy="430887"/>
          </a:xfrm>
          <a:prstGeom prst="rect">
            <a:avLst/>
          </a:prstGeom>
          <a:noFill/>
        </p:spPr>
        <p:txBody>
          <a:bodyPr wrap="square" rtlCol="0">
            <a:spAutoFit/>
          </a:bodyPr>
          <a:lstStyle>
            <a:defPPr>
              <a:defRPr lang="en-US"/>
            </a:defPPr>
            <a:lvl1pPr>
              <a:spcBef>
                <a:spcPct val="0"/>
              </a:spcBef>
              <a:buFontTx/>
              <a:buNone/>
              <a:defRPr sz="1000" b="1">
                <a:latin typeface="Arial" panose="020B0604020202020204" pitchFamily="34" charset="0"/>
                <a:cs typeface="Arial" panose="020B0604020202020204" pitchFamily="34" charset="0"/>
              </a:defRPr>
            </a:lvl1pPr>
          </a:lstStyle>
          <a:p>
            <a:r>
              <a:rPr lang="es-MX" altLang="en-US" sz="1600" baseline="30000" dirty="0">
                <a:latin typeface="Times New Roman" panose="02020603050405020304" pitchFamily="18" charset="0"/>
                <a:cs typeface="Times New Roman" panose="02020603050405020304" pitchFamily="18" charset="0"/>
              </a:rPr>
              <a:t>1</a:t>
            </a:r>
            <a:r>
              <a:rPr lang="es-MX" altLang="en-US" sz="1100" dirty="0">
                <a:latin typeface="Times New Roman" panose="02020603050405020304" pitchFamily="18" charset="0"/>
                <a:cs typeface="Times New Roman" panose="02020603050405020304" pitchFamily="18" charset="0"/>
              </a:rPr>
              <a:t>  Definiciones , otros tipos de crisis y descripciones se enlistan en el documento adjunto y el glosario de términos.</a:t>
            </a:r>
          </a:p>
          <a:p>
            <a:r>
              <a:rPr lang="es-MX" altLang="en-US" sz="1600" baseline="30000" dirty="0">
                <a:latin typeface="Times New Roman" panose="02020603050405020304" pitchFamily="18" charset="0"/>
                <a:cs typeface="Times New Roman" panose="02020603050405020304" pitchFamily="18" charset="0"/>
              </a:rPr>
              <a:t>2</a:t>
            </a:r>
            <a:r>
              <a:rPr lang="es-MX" altLang="en-US" sz="1100" dirty="0">
                <a:latin typeface="Times New Roman" panose="02020603050405020304" pitchFamily="18" charset="0"/>
                <a:cs typeface="Times New Roman" panose="02020603050405020304" pitchFamily="18" charset="0"/>
              </a:rPr>
              <a:t>  Debido a la información insuficiente o imposibilidad de colocarlas en otras categorías.</a:t>
            </a:r>
            <a:endParaRPr lang="es-MX" sz="1100" dirty="0">
              <a:latin typeface="Times New Roman" panose="02020603050405020304" pitchFamily="18" charset="0"/>
              <a:cs typeface="Times New Roman" panose="02020603050405020304" pitchFamily="18" charset="0"/>
            </a:endParaRPr>
          </a:p>
        </p:txBody>
      </p:sp>
      <p:grpSp>
        <p:nvGrpSpPr>
          <p:cNvPr id="25" name="Group 5"/>
          <p:cNvGrpSpPr>
            <a:grpSpLocks/>
          </p:cNvGrpSpPr>
          <p:nvPr/>
        </p:nvGrpSpPr>
        <p:grpSpPr bwMode="auto">
          <a:xfrm>
            <a:off x="2174449" y="2229914"/>
            <a:ext cx="2316162" cy="584202"/>
            <a:chOff x="4746624" y="5406469"/>
            <a:chExt cx="2032451" cy="584359"/>
          </a:xfrm>
        </p:grpSpPr>
        <p:sp>
          <p:nvSpPr>
            <p:cNvPr id="26" name="TextBox 1"/>
            <p:cNvSpPr txBox="1">
              <a:spLocks noChangeArrowheads="1"/>
            </p:cNvSpPr>
            <p:nvPr/>
          </p:nvSpPr>
          <p:spPr bwMode="auto">
            <a:xfrm>
              <a:off x="4832937" y="5588781"/>
              <a:ext cx="815623" cy="277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n-US" sz="1200" b="1" dirty="0">
                  <a:latin typeface="Times New Roman" panose="02020603050405020304" pitchFamily="18" charset="0"/>
                  <a:cs typeface="Times New Roman" panose="02020603050405020304" pitchFamily="18" charset="0"/>
                </a:rPr>
                <a:t>Conciencia </a:t>
              </a:r>
              <a:endParaRPr lang="es-MX" altLang="en-US" sz="1400" b="1" baseline="30000" dirty="0">
                <a:latin typeface="Times New Roman" panose="02020603050405020304" pitchFamily="18" charset="0"/>
                <a:cs typeface="Times New Roman" panose="02020603050405020304" pitchFamily="18" charset="0"/>
              </a:endParaRPr>
            </a:p>
          </p:txBody>
        </p:sp>
        <p:sp>
          <p:nvSpPr>
            <p:cNvPr id="27" name="TextBox 2"/>
            <p:cNvSpPr txBox="1">
              <a:spLocks noChangeArrowheads="1"/>
            </p:cNvSpPr>
            <p:nvPr/>
          </p:nvSpPr>
          <p:spPr bwMode="auto">
            <a:xfrm>
              <a:off x="5688661" y="5436830"/>
              <a:ext cx="1039333" cy="532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ts val="1800"/>
                </a:lnSpc>
                <a:spcBef>
                  <a:spcPct val="0"/>
                </a:spcBef>
                <a:buNone/>
              </a:pPr>
              <a:r>
                <a:rPr lang="es-MX" altLang="en-US" sz="1200" b="1" dirty="0">
                  <a:latin typeface="Times New Roman" panose="02020603050405020304" pitchFamily="18" charset="0"/>
                  <a:cs typeface="Times New Roman" panose="02020603050405020304" pitchFamily="18" charset="0"/>
                </a:rPr>
                <a:t>Alteración de la conciencia </a:t>
              </a:r>
              <a:endParaRPr lang="es-MX" altLang="en-US" sz="1400" b="1" baseline="30000" dirty="0">
                <a:latin typeface="Times New Roman" panose="02020603050405020304" pitchFamily="18" charset="0"/>
                <a:cs typeface="Times New Roman" panose="02020603050405020304" pitchFamily="18" charset="0"/>
              </a:endParaRPr>
            </a:p>
          </p:txBody>
        </p:sp>
        <p:sp>
          <p:nvSpPr>
            <p:cNvPr id="28" name="Rounded Rectangle 27"/>
            <p:cNvSpPr/>
            <p:nvPr/>
          </p:nvSpPr>
          <p:spPr bwMode="auto">
            <a:xfrm>
              <a:off x="4746624" y="5406469"/>
              <a:ext cx="2032451" cy="58435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cxnSp>
          <p:nvCxnSpPr>
            <p:cNvPr id="29" name="Straight Connector 28"/>
            <p:cNvCxnSpPr/>
            <p:nvPr/>
          </p:nvCxnSpPr>
          <p:spPr bwMode="auto">
            <a:xfrm flipH="1">
              <a:off x="5644872" y="5414013"/>
              <a:ext cx="3207" cy="5768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934944" y="5458602"/>
            <a:ext cx="6773538" cy="646331"/>
          </a:xfrm>
          <a:prstGeom prst="rect">
            <a:avLst/>
          </a:prstGeom>
          <a:noFill/>
        </p:spPr>
        <p:txBody>
          <a:bodyPr wrap="square" rtlCol="0">
            <a:spAutoFit/>
          </a:bodyPr>
          <a:lstStyle/>
          <a:p>
            <a:r>
              <a:rPr lang="en-US" dirty="0"/>
              <a:t>From </a:t>
            </a:r>
            <a:r>
              <a:rPr lang="en-US" i="1" dirty="0"/>
              <a:t>Fisher et al. Instruction manual for the ILAE 2017 operational classification of seizure types. Epilepsia doi: 10.1111/epi.13671</a:t>
            </a:r>
            <a:endParaRPr lang="en-US" dirty="0"/>
          </a:p>
        </p:txBody>
      </p:sp>
      <p:sp>
        <p:nvSpPr>
          <p:cNvPr id="30" name="Rectangle 29"/>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36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2423690" y="1363287"/>
            <a:ext cx="8946745" cy="5170646"/>
          </a:xfrm>
          <a:prstGeom prst="rect">
            <a:avLst/>
          </a:prstGeom>
          <a:noFill/>
        </p:spPr>
        <p:txBody>
          <a:bodyPr wrap="none" rtlCol="0">
            <a:spAutoFit/>
          </a:bodyPr>
          <a:lstStyle/>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Permite a algunas crisis tener un inicio focal o generalizado</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Clasificar crisis de comienzo desconocido </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Clarificar el termino “alteración de la conciencia”</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Incluir algunos tipos previamente no clasificados. </a:t>
            </a:r>
          </a:p>
          <a:p>
            <a:pPr marL="342900" indent="-342900">
              <a:spcBef>
                <a:spcPts val="1200"/>
              </a:spcBef>
              <a:buFont typeface="Arial" panose="020B0604020202020204" pitchFamily="34" charset="0"/>
              <a:buChar char="•"/>
            </a:pPr>
            <a:r>
              <a:rPr lang="es-ES" sz="2400" b="1" u="sng" dirty="0">
                <a:solidFill>
                  <a:srgbClr val="FF0000"/>
                </a:solidFill>
                <a:latin typeface="Times New Roman" panose="02020603050405020304" pitchFamily="18" charset="0"/>
                <a:cs typeface="Times New Roman" panose="02020603050405020304" pitchFamily="18" charset="0"/>
              </a:rPr>
              <a:t>Actualizar el uso de la palabra para una mayor claridad pública</a:t>
            </a:r>
            <a:endParaRPr lang="es-MX" sz="2400" b="1" u="sng" dirty="0">
              <a:solidFill>
                <a:srgbClr val="FF0000"/>
              </a:solidFill>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Validar el uso de información de apoyo. </a:t>
            </a:r>
            <a:r>
              <a:rPr lang="es-MX" sz="2400" b="1" dirty="0" err="1">
                <a:latin typeface="Times New Roman" panose="02020603050405020304" pitchFamily="18" charset="0"/>
                <a:cs typeface="Times New Roman" panose="02020603050405020304" pitchFamily="18" charset="0"/>
              </a:rPr>
              <a:t>e.g</a:t>
            </a:r>
            <a:r>
              <a:rPr lang="es-MX" sz="2400" b="1" dirty="0">
                <a:latin typeface="Times New Roman" panose="02020603050405020304" pitchFamily="18" charset="0"/>
                <a:cs typeface="Times New Roman" panose="02020603050405020304" pitchFamily="18" charset="0"/>
              </a:rPr>
              <a:t>. EEG</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Conforme con ICD 11 y 12</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Actualizar el glosario del 2001 sobre los términos de crisis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Estandarizar las descripciones comunes para describir las </a:t>
            </a:r>
            <a:r>
              <a:rPr lang="en-US" sz="2400" b="1" dirty="0">
                <a:latin typeface="Times New Roman" panose="02020603050405020304" pitchFamily="18" charset="0"/>
                <a:cs typeface="Times New Roman" panose="02020603050405020304" pitchFamily="18" charset="0"/>
              </a:rPr>
              <a:t>crisis</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De antiguos a nuevos términos</a:t>
            </a:r>
          </a:p>
        </p:txBody>
      </p:sp>
      <p:sp>
        <p:nvSpPr>
          <p:cNvPr id="9" name="TextBox 8"/>
          <p:cNvSpPr txBox="1"/>
          <p:nvPr/>
        </p:nvSpPr>
        <p:spPr>
          <a:xfrm>
            <a:off x="4267201" y="408432"/>
            <a:ext cx="3515706"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err="1"/>
              <a:t>Elementos</a:t>
            </a:r>
            <a:r>
              <a:rPr lang="en-US" dirty="0"/>
              <a:t> a </a:t>
            </a:r>
            <a:r>
              <a:rPr lang="en-US" dirty="0" err="1"/>
              <a:t>Cambiar</a:t>
            </a:r>
            <a:endParaRPr lang="en-US" dirty="0"/>
          </a:p>
        </p:txBody>
      </p:sp>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886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42662415"/>
              </p:ext>
            </p:extLst>
          </p:nvPr>
        </p:nvGraphicFramePr>
        <p:xfrm>
          <a:off x="2018321" y="1607683"/>
          <a:ext cx="8168022" cy="4925305"/>
        </p:xfrm>
        <a:graphic>
          <a:graphicData uri="http://schemas.openxmlformats.org/drawingml/2006/table">
            <a:tbl>
              <a:tblPr firstRow="1" firstCol="1" bandRow="1">
                <a:tableStyleId>{5C22544A-7EE6-4342-B048-85BDC9FD1C3A}</a:tableStyleId>
              </a:tblPr>
              <a:tblGrid>
                <a:gridCol w="4084011">
                  <a:extLst>
                    <a:ext uri="{9D8B030D-6E8A-4147-A177-3AD203B41FA5}">
                      <a16:colId xmlns:a16="http://schemas.microsoft.com/office/drawing/2014/main" val="1750963489"/>
                    </a:ext>
                  </a:extLst>
                </a:gridCol>
                <a:gridCol w="4084011">
                  <a:extLst>
                    <a:ext uri="{9D8B030D-6E8A-4147-A177-3AD203B41FA5}">
                      <a16:colId xmlns:a16="http://schemas.microsoft.com/office/drawing/2014/main" val="2924849699"/>
                    </a:ext>
                  </a:extLst>
                </a:gridCol>
              </a:tblGrid>
              <a:tr h="516085">
                <a:tc>
                  <a:txBody>
                    <a:bodyPr/>
                    <a:lstStyle/>
                    <a:p>
                      <a:pPr marL="0" marR="0">
                        <a:spcBef>
                          <a:spcPts val="0"/>
                        </a:spcBef>
                        <a:spcAft>
                          <a:spcPts val="0"/>
                        </a:spcAft>
                      </a:pPr>
                      <a:r>
                        <a:rPr lang="es-MX" sz="2400" noProof="0" dirty="0">
                          <a:solidFill>
                            <a:srgbClr val="FFFF00"/>
                          </a:solidFill>
                          <a:effectLst/>
                          <a:latin typeface="Times New Roman" panose="02020603050405020304" pitchFamily="18" charset="0"/>
                        </a:rPr>
                        <a:t>TERMINO ANTIGUO</a:t>
                      </a:r>
                      <a:endParaRPr lang="es-MX" sz="2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2400" noProof="0" dirty="0">
                          <a:solidFill>
                            <a:srgbClr val="FFFF00"/>
                          </a:solidFill>
                          <a:effectLst/>
                          <a:latin typeface="Times New Roman" panose="02020603050405020304" pitchFamily="18" charset="0"/>
                          <a:ea typeface="+mn-ea"/>
                          <a:cs typeface="+mn-cs"/>
                        </a:rPr>
                        <a:t>TERMINO</a:t>
                      </a:r>
                      <a:r>
                        <a:rPr lang="es-MX" sz="2400" baseline="0" noProof="0" dirty="0">
                          <a:solidFill>
                            <a:srgbClr val="FFFF00"/>
                          </a:solidFill>
                          <a:effectLst/>
                          <a:latin typeface="Times New Roman" panose="02020603050405020304" pitchFamily="18" charset="0"/>
                          <a:ea typeface="+mn-ea"/>
                          <a:cs typeface="+mn-cs"/>
                        </a:rPr>
                        <a:t> NUEVO</a:t>
                      </a:r>
                      <a:endParaRPr lang="es-MX" sz="2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5227365"/>
                  </a:ext>
                </a:extLst>
              </a:tr>
              <a:tr h="430070">
                <a:tc>
                  <a:txBody>
                    <a:bodyPr/>
                    <a:lstStyle/>
                    <a:p>
                      <a:pPr marL="0" marR="0">
                        <a:spcBef>
                          <a:spcPts val="0"/>
                        </a:spcBef>
                        <a:spcAft>
                          <a:spcPts val="0"/>
                        </a:spcAft>
                      </a:pPr>
                      <a:r>
                        <a:rPr lang="es-MX" sz="2000" noProof="0" dirty="0">
                          <a:solidFill>
                            <a:schemeClr val="tx1"/>
                          </a:solidFill>
                          <a:effectLst/>
                          <a:latin typeface="Times New Roman" panose="02020603050405020304" pitchFamily="18" charset="0"/>
                        </a:rPr>
                        <a:t> </a:t>
                      </a:r>
                      <a:endParaRPr lang="es-MX" sz="20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2000" noProof="0" dirty="0">
                          <a:solidFill>
                            <a:schemeClr val="tx1"/>
                          </a:solidFill>
                          <a:effectLst/>
                          <a:latin typeface="Times New Roman" panose="02020603050405020304" pitchFamily="18" charset="0"/>
                        </a:rPr>
                        <a:t> </a:t>
                      </a:r>
                      <a:endParaRPr lang="es-MX" sz="20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2641146"/>
                  </a:ext>
                </a:extLst>
              </a:tr>
              <a:tr h="430070">
                <a:tc>
                  <a:txBody>
                    <a:bodyPr/>
                    <a:lstStyle/>
                    <a:p>
                      <a:pPr marL="0" marR="0">
                        <a:spcBef>
                          <a:spcPts val="0"/>
                        </a:spcBef>
                        <a:spcAft>
                          <a:spcPts val="0"/>
                        </a:spcAft>
                      </a:pPr>
                      <a:r>
                        <a:rPr lang="es-MX" sz="2000" b="1" noProof="0" dirty="0">
                          <a:solidFill>
                            <a:srgbClr val="FFFF00"/>
                          </a:solidFill>
                          <a:effectLst/>
                          <a:latin typeface="Times New Roman" panose="02020603050405020304" pitchFamily="18" charset="0"/>
                        </a:rPr>
                        <a:t>Inconsciente (aun en uso, no en nombrarla)</a:t>
                      </a:r>
                      <a:endParaRPr lang="es-MX" sz="2000" b="1"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2000" b="1" noProof="0" dirty="0">
                          <a:solidFill>
                            <a:schemeClr val="tx1"/>
                          </a:solidFill>
                          <a:effectLst/>
                          <a:latin typeface="Times New Roman" panose="02020603050405020304" pitchFamily="18" charset="0"/>
                        </a:rPr>
                        <a:t>Conciencia</a:t>
                      </a:r>
                      <a:r>
                        <a:rPr lang="es-MX" sz="2000" b="1" baseline="0" noProof="0" dirty="0">
                          <a:solidFill>
                            <a:schemeClr val="tx1"/>
                          </a:solidFill>
                          <a:effectLst/>
                          <a:latin typeface="Times New Roman" panose="02020603050405020304" pitchFamily="18" charset="0"/>
                        </a:rPr>
                        <a:t> alterada</a:t>
                      </a:r>
                      <a:endParaRPr lang="es-MX" sz="2000" b="1"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2371916"/>
                  </a:ext>
                </a:extLst>
              </a:tr>
              <a:tr h="430070">
                <a:tc>
                  <a:txBody>
                    <a:bodyPr/>
                    <a:lstStyle/>
                    <a:p>
                      <a:pPr marL="0" marR="0">
                        <a:spcBef>
                          <a:spcPts val="0"/>
                        </a:spcBef>
                        <a:spcAft>
                          <a:spcPts val="0"/>
                        </a:spcAft>
                      </a:pPr>
                      <a:r>
                        <a:rPr lang="es-MX" sz="2000" b="1" noProof="0" dirty="0">
                          <a:solidFill>
                            <a:srgbClr val="FFFF00"/>
                          </a:solidFill>
                          <a:effectLst/>
                          <a:latin typeface="Times New Roman" panose="02020603050405020304" pitchFamily="18" charset="0"/>
                        </a:rPr>
                        <a:t>Parcial</a:t>
                      </a:r>
                      <a:r>
                        <a:rPr lang="es-MX" sz="2000" b="1" baseline="0" noProof="0" dirty="0">
                          <a:solidFill>
                            <a:srgbClr val="FFFF00"/>
                          </a:solidFill>
                          <a:effectLst/>
                          <a:latin typeface="Times New Roman" panose="02020603050405020304" pitchFamily="18" charset="0"/>
                        </a:rPr>
                        <a:t> </a:t>
                      </a:r>
                      <a:endParaRPr lang="es-MX" sz="2000" b="1"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2000" b="1" noProof="0" dirty="0">
                          <a:solidFill>
                            <a:schemeClr val="tx1"/>
                          </a:solidFill>
                          <a:effectLst/>
                          <a:latin typeface="Times New Roman" panose="02020603050405020304" pitchFamily="18" charset="0"/>
                        </a:rPr>
                        <a:t>Focal</a:t>
                      </a:r>
                      <a:endParaRPr lang="es-MX" sz="2000" b="1"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7920665"/>
                  </a:ext>
                </a:extLst>
              </a:tr>
              <a:tr h="430070">
                <a:tc>
                  <a:txBody>
                    <a:bodyPr/>
                    <a:lstStyle/>
                    <a:p>
                      <a:pPr marL="0" marR="0">
                        <a:spcBef>
                          <a:spcPts val="0"/>
                        </a:spcBef>
                        <a:spcAft>
                          <a:spcPts val="0"/>
                        </a:spcAft>
                      </a:pPr>
                      <a:r>
                        <a:rPr lang="es-MX" sz="2000" b="1" noProof="0" dirty="0">
                          <a:solidFill>
                            <a:srgbClr val="FFFF00"/>
                          </a:solidFill>
                          <a:effectLst/>
                          <a:latin typeface="Times New Roman" panose="02020603050405020304" pitchFamily="18" charset="0"/>
                        </a:rPr>
                        <a:t>Parcial Simple </a:t>
                      </a:r>
                      <a:endParaRPr lang="es-MX" sz="2000" b="1"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2000" b="1" noProof="0" dirty="0">
                          <a:solidFill>
                            <a:schemeClr val="tx1"/>
                          </a:solidFill>
                          <a:effectLst/>
                          <a:latin typeface="Times New Roman" panose="02020603050405020304" pitchFamily="18" charset="0"/>
                        </a:rPr>
                        <a:t>Focal  Consciente</a:t>
                      </a:r>
                      <a:endParaRPr lang="es-MX" sz="2000" b="1"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2999721"/>
                  </a:ext>
                </a:extLst>
              </a:tr>
              <a:tr h="430070">
                <a:tc>
                  <a:txBody>
                    <a:bodyPr/>
                    <a:lstStyle/>
                    <a:p>
                      <a:pPr marL="0" marR="0">
                        <a:spcBef>
                          <a:spcPts val="0"/>
                        </a:spcBef>
                        <a:spcAft>
                          <a:spcPts val="0"/>
                        </a:spcAft>
                      </a:pPr>
                      <a:r>
                        <a:rPr lang="es-MX" sz="2000" b="1" noProof="0" dirty="0">
                          <a:solidFill>
                            <a:srgbClr val="FFFF00"/>
                          </a:solidFill>
                          <a:effectLst/>
                          <a:latin typeface="Times New Roman" panose="02020603050405020304" pitchFamily="18" charset="0"/>
                        </a:rPr>
                        <a:t>Parcial Compleja </a:t>
                      </a:r>
                      <a:endParaRPr lang="es-MX" sz="2000" b="1"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2000" b="1" noProof="0" dirty="0">
                          <a:solidFill>
                            <a:schemeClr val="tx1"/>
                          </a:solidFill>
                          <a:effectLst/>
                          <a:latin typeface="Times New Roman" panose="02020603050405020304" pitchFamily="18" charset="0"/>
                        </a:rPr>
                        <a:t>Focal con alteración de Conciencia</a:t>
                      </a:r>
                      <a:r>
                        <a:rPr lang="es-MX" sz="2000" b="1" baseline="0" noProof="0" dirty="0">
                          <a:solidFill>
                            <a:schemeClr val="tx1"/>
                          </a:solidFill>
                          <a:effectLst/>
                          <a:latin typeface="Times New Roman" panose="02020603050405020304" pitchFamily="18" charset="0"/>
                        </a:rPr>
                        <a:t> </a:t>
                      </a:r>
                      <a:endParaRPr lang="es-MX" sz="2000" b="1"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9566925"/>
                  </a:ext>
                </a:extLst>
              </a:tr>
              <a:tr h="430070">
                <a:tc>
                  <a:txBody>
                    <a:bodyPr/>
                    <a:lstStyle/>
                    <a:p>
                      <a:pPr marL="0" marR="0">
                        <a:spcBef>
                          <a:spcPts val="0"/>
                        </a:spcBef>
                        <a:spcAft>
                          <a:spcPts val="0"/>
                        </a:spcAft>
                      </a:pPr>
                      <a:r>
                        <a:rPr lang="es-MX" sz="2000" b="1" noProof="0" dirty="0" err="1">
                          <a:solidFill>
                            <a:srgbClr val="FFFF00"/>
                          </a:solidFill>
                          <a:effectLst/>
                          <a:latin typeface="Times New Roman" panose="02020603050405020304" pitchFamily="18" charset="0"/>
                        </a:rPr>
                        <a:t>Discognitivo</a:t>
                      </a:r>
                      <a:r>
                        <a:rPr lang="es-MX" sz="2000" b="1" noProof="0" dirty="0">
                          <a:solidFill>
                            <a:srgbClr val="FFFF00"/>
                          </a:solidFill>
                          <a:effectLst/>
                          <a:latin typeface="Times New Roman" panose="02020603050405020304" pitchFamily="18" charset="0"/>
                        </a:rPr>
                        <a:t>(palabra</a:t>
                      </a:r>
                      <a:r>
                        <a:rPr lang="es-MX" sz="2000" b="1" baseline="0" noProof="0" dirty="0">
                          <a:solidFill>
                            <a:srgbClr val="FFFF00"/>
                          </a:solidFill>
                          <a:effectLst/>
                          <a:latin typeface="Times New Roman" panose="02020603050405020304" pitchFamily="18" charset="0"/>
                        </a:rPr>
                        <a:t> discontinuada)</a:t>
                      </a:r>
                      <a:endParaRPr lang="es-MX" sz="2000" b="1"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2000" b="1" noProof="0" dirty="0">
                          <a:solidFill>
                            <a:schemeClr val="tx1"/>
                          </a:solidFill>
                          <a:effectLst/>
                          <a:latin typeface="Times New Roman" panose="02020603050405020304" pitchFamily="18" charset="0"/>
                        </a:rPr>
                        <a:t>Focal con alteración de la Conciencia</a:t>
                      </a:r>
                      <a:endParaRPr lang="es-MX" sz="2000" b="1"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9829686"/>
                  </a:ext>
                </a:extLst>
              </a:tr>
              <a:tr h="430070">
                <a:tc>
                  <a:txBody>
                    <a:bodyPr/>
                    <a:lstStyle/>
                    <a:p>
                      <a:pPr marL="0" marR="0">
                        <a:spcBef>
                          <a:spcPts val="0"/>
                        </a:spcBef>
                        <a:spcAft>
                          <a:spcPts val="0"/>
                        </a:spcAft>
                      </a:pPr>
                      <a:r>
                        <a:rPr lang="es-MX" sz="2000" b="1" noProof="0" dirty="0">
                          <a:solidFill>
                            <a:srgbClr val="FFFF00"/>
                          </a:solidFill>
                          <a:effectLst/>
                          <a:latin typeface="Times New Roman" panose="02020603050405020304" pitchFamily="18" charset="0"/>
                        </a:rPr>
                        <a:t>Psíquico</a:t>
                      </a:r>
                      <a:endParaRPr lang="es-MX" sz="2000" b="1"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2000" b="1" noProof="0" dirty="0">
                          <a:solidFill>
                            <a:schemeClr val="tx1"/>
                          </a:solidFill>
                          <a:effectLst/>
                          <a:latin typeface="Times New Roman" panose="02020603050405020304" pitchFamily="18" charset="0"/>
                        </a:rPr>
                        <a:t>Cognitivo</a:t>
                      </a:r>
                      <a:endParaRPr lang="es-MX" sz="2000" b="1"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9475694"/>
                  </a:ext>
                </a:extLst>
              </a:tr>
              <a:tr h="430070">
                <a:tc>
                  <a:txBody>
                    <a:bodyPr/>
                    <a:lstStyle/>
                    <a:p>
                      <a:pPr marL="0" marR="0">
                        <a:spcBef>
                          <a:spcPts val="0"/>
                        </a:spcBef>
                        <a:spcAft>
                          <a:spcPts val="0"/>
                        </a:spcAft>
                      </a:pPr>
                      <a:r>
                        <a:rPr lang="es-MX" sz="2000" b="1" noProof="0" dirty="0">
                          <a:solidFill>
                            <a:srgbClr val="FFFF00"/>
                          </a:solidFill>
                          <a:effectLst/>
                          <a:latin typeface="Times New Roman" panose="02020603050405020304" pitchFamily="18" charset="0"/>
                        </a:rPr>
                        <a:t>Tónico</a:t>
                      </a:r>
                      <a:r>
                        <a:rPr lang="es-MX" sz="2000" b="1" baseline="0" noProof="0" dirty="0">
                          <a:solidFill>
                            <a:srgbClr val="FFFF00"/>
                          </a:solidFill>
                          <a:effectLst/>
                          <a:latin typeface="Times New Roman" panose="02020603050405020304" pitchFamily="18" charset="0"/>
                        </a:rPr>
                        <a:t> clónica secundariamente generalizada</a:t>
                      </a:r>
                      <a:endParaRPr lang="es-MX" sz="2000" b="1"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2000" b="1" noProof="0" dirty="0">
                          <a:solidFill>
                            <a:schemeClr val="tx1"/>
                          </a:solidFill>
                          <a:effectLst/>
                          <a:latin typeface="Times New Roman" panose="02020603050405020304" pitchFamily="18" charset="0"/>
                        </a:rPr>
                        <a:t>Focal a</a:t>
                      </a:r>
                      <a:r>
                        <a:rPr lang="es-MX" sz="2000" b="1" baseline="0" noProof="0" dirty="0">
                          <a:solidFill>
                            <a:schemeClr val="tx1"/>
                          </a:solidFill>
                          <a:effectLst/>
                          <a:latin typeface="Times New Roman" panose="02020603050405020304" pitchFamily="18" charset="0"/>
                        </a:rPr>
                        <a:t> </a:t>
                      </a:r>
                      <a:r>
                        <a:rPr lang="es-MX" sz="2000" b="1" noProof="0" dirty="0">
                          <a:solidFill>
                            <a:schemeClr val="tx1"/>
                          </a:solidFill>
                          <a:effectLst/>
                          <a:latin typeface="Times New Roman" panose="02020603050405020304" pitchFamily="18" charset="0"/>
                        </a:rPr>
                        <a:t>bilateral tónico -</a:t>
                      </a:r>
                      <a:r>
                        <a:rPr lang="es-MX" sz="2000" b="1" baseline="0" noProof="0" dirty="0">
                          <a:solidFill>
                            <a:schemeClr val="tx1"/>
                          </a:solidFill>
                          <a:effectLst/>
                          <a:latin typeface="Times New Roman" panose="02020603050405020304" pitchFamily="18" charset="0"/>
                        </a:rPr>
                        <a:t> </a:t>
                      </a:r>
                      <a:r>
                        <a:rPr lang="es-MX" sz="2000" b="1" noProof="0" dirty="0">
                          <a:solidFill>
                            <a:schemeClr val="tx1"/>
                          </a:solidFill>
                          <a:effectLst/>
                          <a:latin typeface="Times New Roman" panose="02020603050405020304" pitchFamily="18" charset="0"/>
                        </a:rPr>
                        <a:t>clónico</a:t>
                      </a:r>
                      <a:endParaRPr lang="es-MX" sz="2000" b="1"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3926995"/>
                  </a:ext>
                </a:extLst>
              </a:tr>
              <a:tr h="430070">
                <a:tc>
                  <a:txBody>
                    <a:bodyPr/>
                    <a:lstStyle/>
                    <a:p>
                      <a:pPr marL="0" marR="0">
                        <a:spcBef>
                          <a:spcPts val="0"/>
                        </a:spcBef>
                        <a:spcAft>
                          <a:spcPts val="0"/>
                        </a:spcAft>
                      </a:pPr>
                      <a:r>
                        <a:rPr lang="es-MX" sz="1800" b="1" noProof="0" dirty="0">
                          <a:solidFill>
                            <a:srgbClr val="FFFF00"/>
                          </a:solidFill>
                          <a:effectLst/>
                          <a:latin typeface="Times New Roman" panose="02020603050405020304" pitchFamily="18" charset="0"/>
                        </a:rPr>
                        <a:t>Arrestar</a:t>
                      </a:r>
                      <a:r>
                        <a:rPr lang="es-MX" sz="1400" b="1" noProof="0" dirty="0">
                          <a:solidFill>
                            <a:srgbClr val="FFFF00"/>
                          </a:solidFill>
                          <a:effectLst/>
                          <a:latin typeface="Times New Roman" panose="02020603050405020304" pitchFamily="18" charset="0"/>
                        </a:rPr>
                        <a:t>, </a:t>
                      </a:r>
                      <a:r>
                        <a:rPr lang="es-MX" sz="1800" b="1" noProof="0" dirty="0">
                          <a:solidFill>
                            <a:srgbClr val="FFFF00"/>
                          </a:solidFill>
                          <a:effectLst/>
                          <a:latin typeface="Times New Roman" panose="02020603050405020304" pitchFamily="18" charset="0"/>
                        </a:rPr>
                        <a:t>congelar,</a:t>
                      </a:r>
                      <a:r>
                        <a:rPr lang="es-MX" sz="1800" b="1" baseline="0" noProof="0" dirty="0">
                          <a:solidFill>
                            <a:srgbClr val="FFFF00"/>
                          </a:solidFill>
                          <a:effectLst/>
                          <a:latin typeface="Times New Roman" panose="02020603050405020304" pitchFamily="18" charset="0"/>
                        </a:rPr>
                        <a:t> pausar, interrumpir</a:t>
                      </a:r>
                      <a:endParaRPr lang="es-MX" sz="1800" b="1"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2000" b="1" noProof="0" dirty="0">
                          <a:solidFill>
                            <a:schemeClr val="tx1"/>
                          </a:solidFill>
                          <a:effectLst/>
                          <a:latin typeface="Times New Roman" panose="02020603050405020304" pitchFamily="18" charset="0"/>
                        </a:rPr>
                        <a:t>Arresto</a:t>
                      </a:r>
                      <a:r>
                        <a:rPr lang="es-MX" sz="2000" b="1" baseline="0" noProof="0" dirty="0">
                          <a:solidFill>
                            <a:schemeClr val="tx1"/>
                          </a:solidFill>
                          <a:effectLst/>
                          <a:latin typeface="Times New Roman" panose="02020603050405020304" pitchFamily="18" charset="0"/>
                        </a:rPr>
                        <a:t> del comportamiento </a:t>
                      </a:r>
                      <a:endParaRPr lang="es-MX" sz="2000" b="1"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578858"/>
                  </a:ext>
                </a:extLst>
              </a:tr>
            </a:tbl>
          </a:graphicData>
        </a:graphic>
      </p:graphicFrame>
      <p:sp>
        <p:nvSpPr>
          <p:cNvPr id="9" name="TextBox 8"/>
          <p:cNvSpPr txBox="1"/>
          <p:nvPr/>
        </p:nvSpPr>
        <p:spPr>
          <a:xfrm>
            <a:off x="4419601" y="381000"/>
            <a:ext cx="3417923" cy="523220"/>
          </a:xfrm>
          <a:prstGeom prst="rect">
            <a:avLst/>
          </a:prstGeom>
          <a:noFill/>
        </p:spPr>
        <p:txBody>
          <a:bodyPr wrap="none" rtlCol="0">
            <a:spAutoFit/>
          </a:bodyPr>
          <a:lstStyle/>
          <a:p>
            <a:r>
              <a:rPr lang="es-MX" sz="2800" b="1" dirty="0">
                <a:solidFill>
                  <a:srgbClr val="FF0000"/>
                </a:solidFill>
                <a:latin typeface="Times New Roman" panose="02020603050405020304" pitchFamily="18" charset="0"/>
                <a:cs typeface="Times New Roman" panose="02020603050405020304" pitchFamily="18" charset="0"/>
              </a:rPr>
              <a:t>Cambios de palabras</a:t>
            </a:r>
          </a:p>
        </p:txBody>
      </p:sp>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331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2423690" y="1363287"/>
            <a:ext cx="8946745" cy="5170646"/>
          </a:xfrm>
          <a:prstGeom prst="rect">
            <a:avLst/>
          </a:prstGeom>
          <a:noFill/>
        </p:spPr>
        <p:txBody>
          <a:bodyPr wrap="none" rtlCol="0">
            <a:spAutoFit/>
          </a:bodyPr>
          <a:lstStyle/>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Permite a algunas crisis tener un inicio focal o generalizado</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Clasificar crisis de comienzo desconocido </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Clarificar el termino “alteración de la conciencia”</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Incluir algunos tipos previamente no clasificados.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Actualizar el uso de la palabra para una mayor claridad pública</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u="sng" dirty="0">
                <a:solidFill>
                  <a:srgbClr val="FF0000"/>
                </a:solidFill>
                <a:latin typeface="Times New Roman" panose="02020603050405020304" pitchFamily="18" charset="0"/>
                <a:cs typeface="Times New Roman" panose="02020603050405020304" pitchFamily="18" charset="0"/>
              </a:rPr>
              <a:t>Validar el uso de información de apoyo. </a:t>
            </a:r>
            <a:r>
              <a:rPr lang="es-MX" sz="2400" b="1" u="sng" dirty="0" err="1">
                <a:solidFill>
                  <a:srgbClr val="FF0000"/>
                </a:solidFill>
                <a:latin typeface="Times New Roman" panose="02020603050405020304" pitchFamily="18" charset="0"/>
                <a:cs typeface="Times New Roman" panose="02020603050405020304" pitchFamily="18" charset="0"/>
              </a:rPr>
              <a:t>e.g</a:t>
            </a:r>
            <a:r>
              <a:rPr lang="es-MX" sz="2400" b="1" u="sng" dirty="0">
                <a:solidFill>
                  <a:srgbClr val="FF0000"/>
                </a:solidFill>
                <a:latin typeface="Times New Roman" panose="02020603050405020304" pitchFamily="18" charset="0"/>
                <a:cs typeface="Times New Roman" panose="02020603050405020304" pitchFamily="18" charset="0"/>
              </a:rPr>
              <a:t>. EEG</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Conforme con ICD 11 y 12</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Actualizar el glosario del 2001 sobre los términos de crisis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Estandarizar las descripciones comunes para describir las </a:t>
            </a:r>
            <a:r>
              <a:rPr lang="en-US" sz="2400" b="1" dirty="0">
                <a:latin typeface="Times New Roman" panose="02020603050405020304" pitchFamily="18" charset="0"/>
                <a:cs typeface="Times New Roman" panose="02020603050405020304" pitchFamily="18" charset="0"/>
              </a:rPr>
              <a:t>crisis</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De antiguos a nuevos términos</a:t>
            </a:r>
          </a:p>
        </p:txBody>
      </p:sp>
      <p:sp>
        <p:nvSpPr>
          <p:cNvPr id="9" name="TextBox 8"/>
          <p:cNvSpPr txBox="1"/>
          <p:nvPr/>
        </p:nvSpPr>
        <p:spPr>
          <a:xfrm>
            <a:off x="4267201" y="408432"/>
            <a:ext cx="3515706"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err="1"/>
              <a:t>Elementos</a:t>
            </a:r>
            <a:r>
              <a:rPr lang="en-US" dirty="0"/>
              <a:t> a </a:t>
            </a:r>
            <a:r>
              <a:rPr lang="en-US" dirty="0" err="1"/>
              <a:t>Cambiar</a:t>
            </a:r>
            <a:endParaRPr lang="en-US" dirty="0"/>
          </a:p>
        </p:txBody>
      </p:sp>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524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4214788" y="358895"/>
            <a:ext cx="3617722" cy="523220"/>
          </a:xfrm>
          <a:prstGeom prst="rect">
            <a:avLst/>
          </a:prstGeom>
          <a:noFill/>
        </p:spPr>
        <p:txBody>
          <a:bodyPr wrap="none" rtlCol="0">
            <a:spAutoFit/>
          </a:bodyPr>
          <a:lstStyle/>
          <a:p>
            <a:r>
              <a:rPr lang="es-MX" sz="2800" b="1" dirty="0">
                <a:solidFill>
                  <a:srgbClr val="FF0000"/>
                </a:solidFill>
                <a:latin typeface="Times New Roman" panose="02020603050405020304" pitchFamily="18" charset="0"/>
                <a:cs typeface="Times New Roman" panose="02020603050405020304" pitchFamily="18" charset="0"/>
              </a:rPr>
              <a:t>Información de Apoyo</a:t>
            </a:r>
          </a:p>
        </p:txBody>
      </p:sp>
      <p:sp>
        <p:nvSpPr>
          <p:cNvPr id="9" name="TextBox 8"/>
          <p:cNvSpPr txBox="1"/>
          <p:nvPr/>
        </p:nvSpPr>
        <p:spPr>
          <a:xfrm>
            <a:off x="1469513" y="1384870"/>
            <a:ext cx="9144000" cy="2677656"/>
          </a:xfrm>
          <a:prstGeom prst="rect">
            <a:avLst/>
          </a:prstGeom>
          <a:noFill/>
        </p:spPr>
        <p:txBody>
          <a:bodyPr wrap="square" rtlCol="0">
            <a:spAutoFit/>
          </a:bodyPr>
          <a:lstStyle/>
          <a:p>
            <a:r>
              <a:rPr lang="es-MX" sz="2400" b="1" dirty="0">
                <a:latin typeface="Times New Roman" panose="02020603050405020304" pitchFamily="18" charset="0"/>
                <a:cs typeface="Times New Roman" panose="02020603050405020304" pitchFamily="18" charset="0"/>
              </a:rPr>
              <a:t>Las crisis son usualmente clasificadas por signos y síntomas </a:t>
            </a:r>
          </a:p>
          <a:p>
            <a:r>
              <a:rPr lang="es-MX" sz="2400" b="1" dirty="0">
                <a:latin typeface="Times New Roman" panose="02020603050405020304" pitchFamily="18" charset="0"/>
                <a:cs typeface="Times New Roman" panose="02020603050405020304" pitchFamily="18" charset="0"/>
              </a:rPr>
              <a:t>Pero suele ser útil tener información apoyo, como :</a:t>
            </a:r>
          </a:p>
          <a:p>
            <a:pPr marL="285750" indent="-285750">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Videos traídos por la familia  </a:t>
            </a:r>
          </a:p>
          <a:p>
            <a:pPr marL="285750" indent="-285750">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Patrones electrocardiográficos </a:t>
            </a:r>
          </a:p>
          <a:p>
            <a:pPr marL="285750" indent="-285750">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Lesiones detectadas por neuroimagen</a:t>
            </a:r>
          </a:p>
          <a:p>
            <a:pPr marL="285750" indent="-285750">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Resultados de laboratorio como detección de anticuerpos anti neurales</a:t>
            </a:r>
          </a:p>
          <a:p>
            <a:pPr marL="285750" indent="-285750">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Mutaciones de genes </a:t>
            </a:r>
          </a:p>
          <a:p>
            <a:pPr marL="285750" indent="-285750">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Diagnostico de un síndrome epiléptico </a:t>
            </a:r>
          </a:p>
        </p:txBody>
      </p:sp>
      <p:pic>
        <p:nvPicPr>
          <p:cNvPr id="1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512" y="4165794"/>
            <a:ext cx="9262199" cy="2311206"/>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025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2423690" y="1363287"/>
            <a:ext cx="8946745" cy="5170646"/>
          </a:xfrm>
          <a:prstGeom prst="rect">
            <a:avLst/>
          </a:prstGeom>
          <a:noFill/>
        </p:spPr>
        <p:txBody>
          <a:bodyPr wrap="none" rtlCol="0">
            <a:spAutoFit/>
          </a:bodyPr>
          <a:lstStyle/>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Permite a algunas crisis tener un inicio focal o generalizado</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Clasificar crisis de comienzo desconocido </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Clarificar el termino “alteración de la conciencia”</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Incluir algunos tipos previamente no clasificados.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Actualizar el uso de la palabra para una mayor claridad pública</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Validar el uso de información de apoyo. </a:t>
            </a:r>
            <a:r>
              <a:rPr lang="es-MX" sz="2400" b="1" dirty="0" err="1">
                <a:latin typeface="Times New Roman" panose="02020603050405020304" pitchFamily="18" charset="0"/>
                <a:cs typeface="Times New Roman" panose="02020603050405020304" pitchFamily="18" charset="0"/>
              </a:rPr>
              <a:t>e.g</a:t>
            </a:r>
            <a:r>
              <a:rPr lang="es-MX" sz="2400" b="1" dirty="0">
                <a:latin typeface="Times New Roman" panose="02020603050405020304" pitchFamily="18" charset="0"/>
                <a:cs typeface="Times New Roman" panose="02020603050405020304" pitchFamily="18" charset="0"/>
              </a:rPr>
              <a:t>. EEG</a:t>
            </a:r>
          </a:p>
          <a:p>
            <a:pPr marL="342900" indent="-342900">
              <a:spcBef>
                <a:spcPts val="1200"/>
              </a:spcBef>
              <a:buFont typeface="Arial" panose="020B0604020202020204" pitchFamily="34" charset="0"/>
              <a:buChar char="•"/>
            </a:pPr>
            <a:r>
              <a:rPr lang="es-MX" sz="2400" b="1" u="sng" dirty="0">
                <a:solidFill>
                  <a:srgbClr val="FF0000"/>
                </a:solidFill>
                <a:latin typeface="Times New Roman" panose="02020603050405020304" pitchFamily="18" charset="0"/>
                <a:cs typeface="Times New Roman" panose="02020603050405020304" pitchFamily="18" charset="0"/>
              </a:rPr>
              <a:t>Conforme con ICD 11 y 12</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Actualizar el glosario del 2001 sobre los términos de crisis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Estandarizar las descripciones comunes para describir las </a:t>
            </a:r>
            <a:r>
              <a:rPr lang="en-US" sz="2400" b="1" dirty="0">
                <a:latin typeface="Times New Roman" panose="02020603050405020304" pitchFamily="18" charset="0"/>
                <a:cs typeface="Times New Roman" panose="02020603050405020304" pitchFamily="18" charset="0"/>
              </a:rPr>
              <a:t>crisis</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De antiguos a nuevos términos</a:t>
            </a:r>
          </a:p>
        </p:txBody>
      </p:sp>
      <p:sp>
        <p:nvSpPr>
          <p:cNvPr id="9" name="TextBox 8"/>
          <p:cNvSpPr txBox="1"/>
          <p:nvPr/>
        </p:nvSpPr>
        <p:spPr>
          <a:xfrm>
            <a:off x="4267201" y="408432"/>
            <a:ext cx="3515706"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err="1"/>
              <a:t>Elementos</a:t>
            </a:r>
            <a:r>
              <a:rPr lang="en-US" dirty="0"/>
              <a:t> a </a:t>
            </a:r>
            <a:r>
              <a:rPr lang="en-US" dirty="0" err="1"/>
              <a:t>Cambiar</a:t>
            </a:r>
            <a:endParaRPr lang="en-US" dirty="0"/>
          </a:p>
        </p:txBody>
      </p:sp>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732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4786475" y="381000"/>
            <a:ext cx="2619050"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ICD9, 10, 11, 12</a:t>
            </a:r>
          </a:p>
        </p:txBody>
      </p:sp>
      <p:sp>
        <p:nvSpPr>
          <p:cNvPr id="9" name="TextBox 8"/>
          <p:cNvSpPr txBox="1"/>
          <p:nvPr/>
        </p:nvSpPr>
        <p:spPr>
          <a:xfrm>
            <a:off x="481320" y="1733314"/>
            <a:ext cx="11494656" cy="1200329"/>
          </a:xfrm>
          <a:prstGeom prst="rect">
            <a:avLst/>
          </a:prstGeom>
          <a:noFill/>
        </p:spPr>
        <p:txBody>
          <a:bodyPr wrap="square" rtlCol="0">
            <a:spAutoFit/>
          </a:bodyPr>
          <a:lstStyle/>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ICD 9 &amp; 10 están ahora en uso con la antigua terminología: pequeño mal, gran mal</a:t>
            </a:r>
          </a:p>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ICD 11 no nombra tipos de crisis, sino síndromes y etiologías de ILAE</a:t>
            </a:r>
          </a:p>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ICD 12 debe cumplir con la nueva clasificación de tipos de crisis según la ILAE</a:t>
            </a:r>
          </a:p>
        </p:txBody>
      </p:sp>
      <p:pic>
        <p:nvPicPr>
          <p:cNvPr id="2" name="Picture 1"/>
          <p:cNvPicPr>
            <a:picLocks noChangeAspect="1"/>
          </p:cNvPicPr>
          <p:nvPr/>
        </p:nvPicPr>
        <p:blipFill>
          <a:blip r:embed="rId3"/>
          <a:stretch>
            <a:fillRect/>
          </a:stretch>
        </p:blipFill>
        <p:spPr>
          <a:xfrm>
            <a:off x="1795771" y="3429000"/>
            <a:ext cx="8343900" cy="2705100"/>
          </a:xfrm>
          <a:prstGeom prst="rect">
            <a:avLst/>
          </a:prstGeom>
        </p:spPr>
      </p:pic>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951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2423690" y="1363287"/>
            <a:ext cx="8946745" cy="5170646"/>
          </a:xfrm>
          <a:prstGeom prst="rect">
            <a:avLst/>
          </a:prstGeom>
          <a:noFill/>
        </p:spPr>
        <p:txBody>
          <a:bodyPr wrap="none" rtlCol="0">
            <a:spAutoFit/>
          </a:bodyPr>
          <a:lstStyle/>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Permite a algunas crisis tener un inicio focal o generalizado</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Clasificar crisis de comienzo desconocido </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Clarificar el termino “alteración de la conciencia”</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Incluir algunos tipos previamente no clasificados.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Actualizar el uso de la palabra para una mayor claridad pública</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Validar el uso de información de apoyo. </a:t>
            </a:r>
            <a:r>
              <a:rPr lang="es-MX" sz="2400" b="1" dirty="0" err="1">
                <a:latin typeface="Times New Roman" panose="02020603050405020304" pitchFamily="18" charset="0"/>
                <a:cs typeface="Times New Roman" panose="02020603050405020304" pitchFamily="18" charset="0"/>
              </a:rPr>
              <a:t>e.g</a:t>
            </a:r>
            <a:r>
              <a:rPr lang="es-MX" sz="2400" b="1" dirty="0">
                <a:latin typeface="Times New Roman" panose="02020603050405020304" pitchFamily="18" charset="0"/>
                <a:cs typeface="Times New Roman" panose="02020603050405020304" pitchFamily="18" charset="0"/>
              </a:rPr>
              <a:t>. EEG</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Conforme con ICD 11 y 12</a:t>
            </a:r>
          </a:p>
          <a:p>
            <a:pPr marL="342900" indent="-342900">
              <a:spcBef>
                <a:spcPts val="1200"/>
              </a:spcBef>
              <a:buFont typeface="Arial" panose="020B0604020202020204" pitchFamily="34" charset="0"/>
              <a:buChar char="•"/>
            </a:pPr>
            <a:r>
              <a:rPr lang="es-MX" sz="2400" b="1" u="sng" dirty="0">
                <a:solidFill>
                  <a:srgbClr val="FF0000"/>
                </a:solidFill>
                <a:latin typeface="Times New Roman" panose="02020603050405020304" pitchFamily="18" charset="0"/>
                <a:cs typeface="Times New Roman" panose="02020603050405020304" pitchFamily="18" charset="0"/>
              </a:rPr>
              <a:t>Actualizar el glosario del 2001 sobre los términos de crisis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Estandarizar las descripciones comunes para describir las </a:t>
            </a:r>
            <a:r>
              <a:rPr lang="en-US" sz="2400" b="1" dirty="0">
                <a:latin typeface="Times New Roman" panose="02020603050405020304" pitchFamily="18" charset="0"/>
                <a:cs typeface="Times New Roman" panose="02020603050405020304" pitchFamily="18" charset="0"/>
              </a:rPr>
              <a:t>crisis</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De antiguos a nuevos términos</a:t>
            </a:r>
          </a:p>
        </p:txBody>
      </p:sp>
      <p:sp>
        <p:nvSpPr>
          <p:cNvPr id="9" name="TextBox 8"/>
          <p:cNvSpPr txBox="1"/>
          <p:nvPr/>
        </p:nvSpPr>
        <p:spPr>
          <a:xfrm>
            <a:off x="4267201" y="408432"/>
            <a:ext cx="3515706"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err="1"/>
              <a:t>Elementos</a:t>
            </a:r>
            <a:r>
              <a:rPr lang="en-US" dirty="0"/>
              <a:t> a </a:t>
            </a:r>
            <a:r>
              <a:rPr lang="en-US" dirty="0" err="1"/>
              <a:t>Cambiar</a:t>
            </a:r>
            <a:endParaRPr lang="en-US" dirty="0"/>
          </a:p>
        </p:txBody>
      </p:sp>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825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3296195" y="419424"/>
            <a:ext cx="7492692" cy="523220"/>
          </a:xfrm>
          <a:prstGeom prst="rect">
            <a:avLst/>
          </a:prstGeom>
          <a:noFill/>
        </p:spPr>
        <p:txBody>
          <a:bodyPr wrap="none" rtlCol="0">
            <a:spAutoFit/>
          </a:bodyPr>
          <a:lstStyle/>
          <a:p>
            <a:r>
              <a:rPr lang="es-MX" sz="2800" b="1" dirty="0">
                <a:solidFill>
                  <a:srgbClr val="FF0000"/>
                </a:solidFill>
                <a:latin typeface="Times New Roman" panose="02020603050405020304" pitchFamily="18" charset="0"/>
                <a:cs typeface="Times New Roman" panose="02020603050405020304" pitchFamily="18" charset="0"/>
              </a:rPr>
              <a:t>Glosario: Lista complete en relación a Epilepsia</a:t>
            </a:r>
          </a:p>
        </p:txBody>
      </p:sp>
      <p:graphicFrame>
        <p:nvGraphicFramePr>
          <p:cNvPr id="9" name="Table 8"/>
          <p:cNvGraphicFramePr>
            <a:graphicFrameLocks noGrp="1"/>
          </p:cNvGraphicFramePr>
          <p:nvPr>
            <p:extLst>
              <p:ext uri="{D42A27DB-BD31-4B8C-83A1-F6EECF244321}">
                <p14:modId xmlns:p14="http://schemas.microsoft.com/office/powerpoint/2010/main" val="887885983"/>
              </p:ext>
            </p:extLst>
          </p:nvPr>
        </p:nvGraphicFramePr>
        <p:xfrm>
          <a:off x="2257759" y="1437667"/>
          <a:ext cx="7897090" cy="5028703"/>
        </p:xfrm>
        <a:graphic>
          <a:graphicData uri="http://schemas.openxmlformats.org/drawingml/2006/table">
            <a:tbl>
              <a:tblPr firstRow="1" firstCol="1" bandRow="1">
                <a:tableStyleId>{5C22544A-7EE6-4342-B048-85BDC9FD1C3A}</a:tableStyleId>
              </a:tblPr>
              <a:tblGrid>
                <a:gridCol w="1589554">
                  <a:extLst>
                    <a:ext uri="{9D8B030D-6E8A-4147-A177-3AD203B41FA5}">
                      <a16:colId xmlns:a16="http://schemas.microsoft.com/office/drawing/2014/main" val="1279453911"/>
                    </a:ext>
                  </a:extLst>
                </a:gridCol>
                <a:gridCol w="4931668">
                  <a:extLst>
                    <a:ext uri="{9D8B030D-6E8A-4147-A177-3AD203B41FA5}">
                      <a16:colId xmlns:a16="http://schemas.microsoft.com/office/drawing/2014/main" val="2141902565"/>
                    </a:ext>
                  </a:extLst>
                </a:gridCol>
                <a:gridCol w="1375868">
                  <a:extLst>
                    <a:ext uri="{9D8B030D-6E8A-4147-A177-3AD203B41FA5}">
                      <a16:colId xmlns:a16="http://schemas.microsoft.com/office/drawing/2014/main" val="2081362914"/>
                    </a:ext>
                  </a:extLst>
                </a:gridCol>
              </a:tblGrid>
              <a:tr h="222063">
                <a:tc>
                  <a:txBody>
                    <a:bodyPr/>
                    <a:lstStyle/>
                    <a:p>
                      <a:pPr marL="0" marR="0">
                        <a:spcBef>
                          <a:spcPts val="0"/>
                        </a:spcBef>
                        <a:spcAft>
                          <a:spcPts val="0"/>
                        </a:spcAft>
                      </a:pPr>
                      <a:r>
                        <a:rPr lang="es-MX" sz="1400" noProof="0" dirty="0">
                          <a:solidFill>
                            <a:srgbClr val="FFFF00"/>
                          </a:solidFill>
                          <a:effectLst/>
                          <a:latin typeface="Times New Roman" panose="02020603050405020304" pitchFamily="18" charset="0"/>
                          <a:ea typeface="+mn-ea"/>
                          <a:cs typeface="+mn-cs"/>
                        </a:rPr>
                        <a:t>PALABRA</a:t>
                      </a:r>
                      <a:endParaRPr lang="es-MX" sz="1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400" noProof="0" dirty="0">
                          <a:solidFill>
                            <a:srgbClr val="FFFF00"/>
                          </a:solidFill>
                          <a:effectLst/>
                          <a:latin typeface="Times New Roman" panose="02020603050405020304" pitchFamily="18" charset="0"/>
                        </a:rPr>
                        <a:t>DEFINICION </a:t>
                      </a:r>
                      <a:endParaRPr lang="es-MX" sz="1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400" noProof="0" dirty="0">
                          <a:solidFill>
                            <a:srgbClr val="FFFF00"/>
                          </a:solidFill>
                          <a:effectLst/>
                          <a:latin typeface="Times New Roman" panose="02020603050405020304" pitchFamily="18" charset="0"/>
                        </a:rPr>
                        <a:t>FUENTE</a:t>
                      </a:r>
                      <a:endParaRPr lang="es-MX" sz="1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8701408"/>
                  </a:ext>
                </a:extLst>
              </a:tr>
              <a:tr h="222063">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 </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 </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 </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4892606"/>
                  </a:ext>
                </a:extLst>
              </a:tr>
              <a:tr h="1615004">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Ausencia, típica</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Inicio</a:t>
                      </a:r>
                      <a:r>
                        <a:rPr lang="es-MX" sz="1200" baseline="0" noProof="0" dirty="0">
                          <a:solidFill>
                            <a:schemeClr val="tx1"/>
                          </a:solidFill>
                          <a:effectLst/>
                          <a:latin typeface="Times New Roman" panose="02020603050405020304" pitchFamily="18" charset="0"/>
                        </a:rPr>
                        <a:t> repentino, interrupción de actividades en curso, mirada en blanco, posiblemente una breve desviación de los ojos hacia arriba, el paciente no responderá cuando se le hable. La duración es de unos pocos segundos a medio minuto con una recuperación rápida.  Aunque no siempre esta disponible, un EEG mostraría descargas epileptiformes generalizadas durante el evento. Un crisis de ausencia es, por definición, una crisis de inicio generalizado. La palabra no es sinónimo de una mirada en blanco, que también se puede encontrar en crisis de inicio focal.</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Adaptado de </a:t>
                      </a: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11</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0712154"/>
                  </a:ext>
                </a:extLst>
              </a:tr>
              <a:tr h="773015">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Ausencia</a:t>
                      </a:r>
                      <a:r>
                        <a:rPr lang="es-MX" sz="1600" baseline="0" noProof="0" dirty="0">
                          <a:solidFill>
                            <a:srgbClr val="FFFF00"/>
                          </a:solidFill>
                          <a:effectLst/>
                          <a:latin typeface="Times New Roman" panose="02020603050405020304" pitchFamily="18" charset="0"/>
                        </a:rPr>
                        <a:t>, atípica </a:t>
                      </a:r>
                      <a:endParaRPr lang="es-MX" sz="1600" noProof="0" dirty="0">
                        <a:solidFill>
                          <a:srgbClr val="FFFF00"/>
                        </a:solidFill>
                        <a:effectLst/>
                        <a:latin typeface="Times New Roman" panose="02020603050405020304" pitchFamily="18" charset="0"/>
                      </a:endParaRPr>
                    </a:p>
                    <a:p>
                      <a:pPr marL="0" marR="0">
                        <a:spcBef>
                          <a:spcPts val="0"/>
                        </a:spcBef>
                        <a:spcAft>
                          <a:spcPts val="0"/>
                        </a:spcAft>
                      </a:pPr>
                      <a:r>
                        <a:rPr lang="es-MX" sz="1600" noProof="0" dirty="0">
                          <a:solidFill>
                            <a:srgbClr val="FFFF00"/>
                          </a:solidFill>
                          <a:effectLst/>
                          <a:latin typeface="Times New Roman" panose="02020603050405020304" pitchFamily="18" charset="0"/>
                        </a:rPr>
                        <a:t>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rPr>
                        <a:t>Una</a:t>
                      </a:r>
                      <a:r>
                        <a:rPr lang="es-MX" sz="1200" baseline="0" noProof="0" dirty="0">
                          <a:solidFill>
                            <a:schemeClr val="tx1"/>
                          </a:solidFill>
                          <a:effectLst/>
                          <a:latin typeface="Times New Roman" panose="02020603050405020304" pitchFamily="18" charset="0"/>
                        </a:rPr>
                        <a:t> crisis de ausencia con cambios en el tono que son mas pronunciadas que en la ausencia típica o el inicio y/o el cese no son abruptos, a menudo asociados con actividad de onda de pico lenta, irregular, generalizada</a:t>
                      </a: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Adaptado de </a:t>
                      </a:r>
                      <a:r>
                        <a:rPr lang="es-MX" sz="1200" noProof="0" dirty="0" err="1">
                          <a:solidFill>
                            <a:schemeClr val="tx1"/>
                          </a:solidFill>
                          <a:effectLst/>
                          <a:latin typeface="Times New Roman" panose="02020603050405020304" pitchFamily="18" charset="0"/>
                        </a:rPr>
                        <a:t>Dreifuss</a:t>
                      </a:r>
                      <a:r>
                        <a:rPr lang="es-MX" sz="1200" noProof="0" dirty="0">
                          <a:solidFill>
                            <a:schemeClr val="tx1"/>
                          </a:solidFill>
                          <a:effectLst/>
                          <a:latin typeface="Times New Roman" panose="02020603050405020304" pitchFamily="18" charset="0"/>
                        </a:rPr>
                        <a:t> </a:t>
                      </a:r>
                      <a:r>
                        <a:rPr lang="es-MX" sz="1200" u="none" strike="noStrike" baseline="30000" noProof="0" dirty="0">
                          <a:solidFill>
                            <a:schemeClr val="tx1"/>
                          </a:solidFill>
                          <a:effectLst/>
                          <a:latin typeface="Times New Roman" panose="02020603050405020304" pitchFamily="18" charset="0"/>
                          <a:hlinkClick r:id="rId4" action="ppaction://hlinkfile" tooltip=", 1981 #1842"/>
                        </a:rPr>
                        <a:t>1</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2173074"/>
                  </a:ext>
                </a:extLst>
              </a:tr>
              <a:tr h="403751">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Arresto</a:t>
                      </a:r>
                      <a:r>
                        <a:rPr lang="es-MX" sz="1600" baseline="0" noProof="0" dirty="0">
                          <a:solidFill>
                            <a:srgbClr val="FFFF00"/>
                          </a:solidFill>
                          <a:effectLst/>
                          <a:latin typeface="Times New Roman" panose="02020603050405020304" pitchFamily="18" charset="0"/>
                        </a:rPr>
                        <a:t> </a:t>
                      </a:r>
                      <a:endParaRPr lang="es-MX" sz="1600" noProof="0" dirty="0">
                        <a:solidFill>
                          <a:srgbClr val="FFFF00"/>
                        </a:solidFill>
                        <a:effectLst/>
                        <a:latin typeface="Times New Roman" panose="02020603050405020304" pitchFamily="18" charset="0"/>
                      </a:endParaRPr>
                    </a:p>
                    <a:p>
                      <a:pPr marL="0" marR="0">
                        <a:spcBef>
                          <a:spcPts val="0"/>
                        </a:spcBef>
                        <a:spcAft>
                          <a:spcPts val="0"/>
                        </a:spcAft>
                      </a:pPr>
                      <a:r>
                        <a:rPr lang="es-MX" sz="1600" noProof="0" dirty="0">
                          <a:solidFill>
                            <a:srgbClr val="FFFF00"/>
                          </a:solidFill>
                          <a:effectLst/>
                          <a:latin typeface="Times New Roman" panose="02020603050405020304" pitchFamily="18" charset="0"/>
                        </a:rPr>
                        <a:t>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Ver arresto del</a:t>
                      </a:r>
                      <a:r>
                        <a:rPr lang="es-MX" sz="1200" baseline="0" noProof="0" dirty="0">
                          <a:solidFill>
                            <a:schemeClr val="tx1"/>
                          </a:solidFill>
                          <a:effectLst/>
                          <a:latin typeface="Times New Roman" panose="02020603050405020304" pitchFamily="18" charset="0"/>
                        </a:rPr>
                        <a:t> comportamiento </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Nuevo </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936872"/>
                  </a:ext>
                </a:extLst>
              </a:tr>
              <a:tr h="638432">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Atónico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rPr>
                        <a:t>Perdida repentina o disminución</a:t>
                      </a:r>
                      <a:r>
                        <a:rPr lang="es-MX" sz="1200" baseline="0" noProof="0" dirty="0">
                          <a:solidFill>
                            <a:schemeClr val="tx1"/>
                          </a:solidFill>
                          <a:effectLst/>
                          <a:latin typeface="Times New Roman" panose="02020603050405020304" pitchFamily="18" charset="0"/>
                        </a:rPr>
                        <a:t> del tono muscular sin un evento mioclónico o tónico precedente que </a:t>
                      </a:r>
                      <a:r>
                        <a:rPr lang="es-MX" sz="1200" noProof="0" dirty="0">
                          <a:solidFill>
                            <a:schemeClr val="tx1"/>
                          </a:solidFill>
                          <a:effectLst/>
                          <a:latin typeface="Times New Roman" panose="02020603050405020304" pitchFamily="18" charset="0"/>
                        </a:rPr>
                        <a:t>g ~1 to 2 s,  que involucra</a:t>
                      </a:r>
                      <a:r>
                        <a:rPr lang="es-MX" sz="1200" baseline="0" noProof="0" dirty="0">
                          <a:solidFill>
                            <a:schemeClr val="tx1"/>
                          </a:solidFill>
                          <a:effectLst/>
                          <a:latin typeface="Times New Roman" panose="02020603050405020304" pitchFamily="18" charset="0"/>
                        </a:rPr>
                        <a:t> cabeza, tronco, mandíbula o la musculatura de las extremidades. </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11</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1642727"/>
                  </a:ext>
                </a:extLst>
              </a:tr>
              <a:tr h="1070446">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Automatismo</a:t>
                      </a:r>
                      <a:r>
                        <a:rPr lang="es-MX" sz="1600" baseline="0" noProof="0" dirty="0">
                          <a:solidFill>
                            <a:srgbClr val="FFFF00"/>
                          </a:solidFill>
                          <a:effectLst/>
                          <a:latin typeface="Times New Roman" panose="02020603050405020304" pitchFamily="18" charset="0"/>
                        </a:rPr>
                        <a:t>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rPr>
                        <a:t>Una actividad</a:t>
                      </a:r>
                      <a:r>
                        <a:rPr lang="es-MX" sz="1200" baseline="0" noProof="0" dirty="0">
                          <a:solidFill>
                            <a:schemeClr val="tx1"/>
                          </a:solidFill>
                          <a:effectLst/>
                          <a:latin typeface="Times New Roman" panose="02020603050405020304" pitchFamily="18" charset="0"/>
                        </a:rPr>
                        <a:t> motora mas o menos coordinada que normalmente ocurren cuando la cognición esta alterada y para la cual el sujeto suele ser (pero no siempre) amnésico después. Esto a menudo se asemeja a un movimiento voluntario y puede consistir en una continuación inadecuada de la actividad motora pre-ictal.</a:t>
                      </a:r>
                      <a:r>
                        <a:rPr lang="es-MX" sz="1200" noProof="0" dirty="0">
                          <a:solidFill>
                            <a:schemeClr val="tx1"/>
                          </a:solidFill>
                          <a:effectLst/>
                          <a:latin typeface="Times New Roman" panose="02020603050405020304" pitchFamily="18" charset="0"/>
                        </a:rPr>
                        <a:t>  </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11</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3315969"/>
                  </a:ext>
                </a:extLst>
              </a:tr>
            </a:tbl>
          </a:graphicData>
        </a:graphic>
      </p:graphicFrame>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553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2423690" y="1363287"/>
            <a:ext cx="8946745" cy="5170646"/>
          </a:xfrm>
          <a:prstGeom prst="rect">
            <a:avLst/>
          </a:prstGeom>
          <a:noFill/>
        </p:spPr>
        <p:txBody>
          <a:bodyPr wrap="none" rtlCol="0">
            <a:spAutoFit/>
          </a:bodyPr>
          <a:lstStyle/>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Permite a algunas crisis tener un inicio focal o generalizado</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Clasificar crisis de comienzo desconocido </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Clarificar el termino “alteración de la conciencia”</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Incluir algunos tipos previamente no clasificados.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Actualizar el uso de la palabra para una mayor claridad pública</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Validar el uso de información de apoyo. </a:t>
            </a:r>
            <a:r>
              <a:rPr lang="es-MX" sz="2400" b="1" dirty="0" err="1">
                <a:latin typeface="Times New Roman" panose="02020603050405020304" pitchFamily="18" charset="0"/>
                <a:cs typeface="Times New Roman" panose="02020603050405020304" pitchFamily="18" charset="0"/>
              </a:rPr>
              <a:t>e.g</a:t>
            </a:r>
            <a:r>
              <a:rPr lang="es-MX" sz="2400" b="1" dirty="0">
                <a:latin typeface="Times New Roman" panose="02020603050405020304" pitchFamily="18" charset="0"/>
                <a:cs typeface="Times New Roman" panose="02020603050405020304" pitchFamily="18" charset="0"/>
              </a:rPr>
              <a:t>. EEG</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Conforme con ICD 11 y 12</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Actualizar el glosario del 2001 sobre los términos de crisis </a:t>
            </a:r>
          </a:p>
          <a:p>
            <a:pPr marL="342900" indent="-342900">
              <a:spcBef>
                <a:spcPts val="1200"/>
              </a:spcBef>
              <a:buFont typeface="Arial" panose="020B0604020202020204" pitchFamily="34" charset="0"/>
              <a:buChar char="•"/>
            </a:pPr>
            <a:r>
              <a:rPr lang="es-ES" sz="2400" b="1" u="sng" dirty="0">
                <a:solidFill>
                  <a:srgbClr val="FF0000"/>
                </a:solidFill>
                <a:latin typeface="Times New Roman" panose="02020603050405020304" pitchFamily="18" charset="0"/>
                <a:cs typeface="Times New Roman" panose="02020603050405020304" pitchFamily="18" charset="0"/>
              </a:rPr>
              <a:t>Estandarizar las descripciones comunes para describir las </a:t>
            </a:r>
            <a:r>
              <a:rPr lang="en-US" sz="2400" b="1" u="sng" dirty="0">
                <a:solidFill>
                  <a:srgbClr val="FF0000"/>
                </a:solidFill>
                <a:latin typeface="Times New Roman" panose="02020603050405020304" pitchFamily="18" charset="0"/>
                <a:cs typeface="Times New Roman" panose="02020603050405020304" pitchFamily="18" charset="0"/>
              </a:rPr>
              <a:t>crisis</a:t>
            </a:r>
            <a:endParaRPr lang="es-MX" sz="2400" b="1" u="sng" dirty="0">
              <a:solidFill>
                <a:srgbClr val="FF0000"/>
              </a:solidFill>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De antiguos a nuevos términos</a:t>
            </a:r>
          </a:p>
        </p:txBody>
      </p:sp>
      <p:sp>
        <p:nvSpPr>
          <p:cNvPr id="9" name="TextBox 8"/>
          <p:cNvSpPr txBox="1"/>
          <p:nvPr/>
        </p:nvSpPr>
        <p:spPr>
          <a:xfrm>
            <a:off x="4267201" y="408432"/>
            <a:ext cx="3515706"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err="1"/>
              <a:t>Elementos</a:t>
            </a:r>
            <a:r>
              <a:rPr lang="en-US" dirty="0"/>
              <a:t> a </a:t>
            </a:r>
            <a:r>
              <a:rPr lang="en-US" dirty="0" err="1"/>
              <a:t>Cambiar</a:t>
            </a:r>
            <a:endParaRPr lang="en-US" dirty="0"/>
          </a:p>
        </p:txBody>
      </p:sp>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725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7354" y="413330"/>
            <a:ext cx="3977912" cy="3293209"/>
          </a:xfrm>
          <a:prstGeom prst="rect">
            <a:avLst/>
          </a:prstGeom>
          <a:noFill/>
        </p:spPr>
        <p:txBody>
          <a:bodyPr wrap="square" rtlCol="0">
            <a:spAutoFit/>
          </a:bodyPr>
          <a:lstStyle/>
          <a:p>
            <a:r>
              <a:rPr lang="es-MX" sz="2800" b="1" dirty="0">
                <a:solidFill>
                  <a:srgbClr val="FF0000"/>
                </a:solidFill>
                <a:latin typeface="Times New Roman" panose="02020603050405020304" pitchFamily="18" charset="0"/>
                <a:cs typeface="Times New Roman" panose="02020603050405020304" pitchFamily="18" charset="0"/>
              </a:rPr>
              <a:t>Descriptores comunes</a:t>
            </a:r>
          </a:p>
          <a:p>
            <a:r>
              <a:rPr lang="es-MX" sz="2000" b="1" dirty="0">
                <a:latin typeface="Times New Roman" panose="02020603050405020304" pitchFamily="18" charset="0"/>
                <a:cs typeface="Times New Roman" panose="02020603050405020304" pitchFamily="18" charset="0"/>
              </a:rPr>
              <a:t>De signos y síntomas durante las crisis</a:t>
            </a:r>
          </a:p>
          <a:p>
            <a:endParaRPr lang="es-MX" sz="2000" b="1" dirty="0">
              <a:latin typeface="Times New Roman" panose="02020603050405020304" pitchFamily="18" charset="0"/>
              <a:cs typeface="Times New Roman" panose="02020603050405020304" pitchFamily="18" charset="0"/>
            </a:endParaRPr>
          </a:p>
          <a:p>
            <a:r>
              <a:rPr lang="es-MX" sz="2000" b="1" dirty="0">
                <a:latin typeface="Times New Roman" panose="02020603050405020304" pitchFamily="18" charset="0"/>
                <a:cs typeface="Times New Roman" panose="02020603050405020304" pitchFamily="18" charset="0"/>
              </a:rPr>
              <a:t>Estos no son tipos de crisis, solo son palabras descriptivas sugeridas .</a:t>
            </a:r>
          </a:p>
          <a:p>
            <a:endParaRPr lang="es-MX" sz="2000" b="1" dirty="0">
              <a:latin typeface="Times New Roman" panose="02020603050405020304" pitchFamily="18" charset="0"/>
              <a:cs typeface="Times New Roman" panose="02020603050405020304" pitchFamily="18" charset="0"/>
            </a:endParaRPr>
          </a:p>
          <a:p>
            <a:r>
              <a:rPr lang="es-MX" sz="2000" b="1" dirty="0">
                <a:latin typeface="Times New Roman" panose="02020603050405020304" pitchFamily="18" charset="0"/>
                <a:cs typeface="Times New Roman" panose="02020603050405020304" pitchFamily="18" charset="0"/>
              </a:rPr>
              <a:t>Una descripción de texto libre es altamente recomendable. </a:t>
            </a:r>
            <a:endParaRPr lang="en-US" sz="2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202865" y="415290"/>
            <a:ext cx="4976037" cy="5909044"/>
          </a:xfrm>
          <a:prstGeom prst="rect">
            <a:avLst/>
          </a:prstGeom>
        </p:spPr>
      </p:pic>
      <p:sp>
        <p:nvSpPr>
          <p:cNvPr id="4" name="Rectangle 3"/>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31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976924" y="1491493"/>
            <a:ext cx="236154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n-US" altLang="en-US" sz="1800" b="1" dirty="0">
                <a:latin typeface="Times New Roman" panose="02020603050405020304" pitchFamily="18" charset="0"/>
                <a:cs typeface="Times New Roman" panose="02020603050405020304" pitchFamily="18" charset="0"/>
              </a:rPr>
              <a:t>Motor</a:t>
            </a:r>
          </a:p>
          <a:p>
            <a:pPr>
              <a:spcBef>
                <a:spcPct val="0"/>
              </a:spcBef>
              <a:buNone/>
            </a:pPr>
            <a:r>
              <a:rPr lang="en-US" altLang="en-US" sz="1400" dirty="0">
                <a:latin typeface="Times New Roman" panose="02020603050405020304" pitchFamily="18" charset="0"/>
                <a:cs typeface="Times New Roman" panose="02020603050405020304" pitchFamily="18" charset="0"/>
              </a:rPr>
              <a:t> </a:t>
            </a:r>
            <a:r>
              <a:rPr lang="es-MX" altLang="en-US" sz="1400" b="1" dirty="0">
                <a:latin typeface="Times New Roman" panose="02020603050405020304" pitchFamily="18" charset="0"/>
                <a:cs typeface="Times New Roman" panose="02020603050405020304" pitchFamily="18" charset="0"/>
              </a:rPr>
              <a:t>tónico – clónico</a:t>
            </a:r>
          </a:p>
          <a:p>
            <a:pPr>
              <a:spcBef>
                <a:spcPct val="0"/>
              </a:spcBef>
              <a:buNone/>
            </a:pPr>
            <a:r>
              <a:rPr lang="es-MX" altLang="en-US" sz="1400" b="1" dirty="0">
                <a:latin typeface="Times New Roman" panose="02020603050405020304" pitchFamily="18" charset="0"/>
                <a:cs typeface="Times New Roman" panose="02020603050405020304" pitchFamily="18" charset="0"/>
              </a:rPr>
              <a:t>   clónico</a:t>
            </a:r>
          </a:p>
          <a:p>
            <a:pPr>
              <a:spcBef>
                <a:spcPct val="0"/>
              </a:spcBef>
              <a:buNone/>
            </a:pPr>
            <a:r>
              <a:rPr lang="es-MX" altLang="en-US" sz="1400" b="1" dirty="0">
                <a:latin typeface="Times New Roman" panose="02020603050405020304" pitchFamily="18" charset="0"/>
                <a:cs typeface="Times New Roman" panose="02020603050405020304" pitchFamily="18" charset="0"/>
              </a:rPr>
              <a:t> tónico</a:t>
            </a:r>
          </a:p>
          <a:p>
            <a:pPr>
              <a:spcBef>
                <a:spcPct val="0"/>
              </a:spcBef>
              <a:buNone/>
            </a:pPr>
            <a:r>
              <a:rPr lang="es-MX" altLang="en-US" sz="1400" b="1" dirty="0">
                <a:latin typeface="Times New Roman" panose="02020603050405020304" pitchFamily="18" charset="0"/>
                <a:cs typeface="Times New Roman" panose="02020603050405020304" pitchFamily="18" charset="0"/>
              </a:rPr>
              <a:t>   mioclónico </a:t>
            </a:r>
          </a:p>
          <a:p>
            <a:pPr>
              <a:spcBef>
                <a:spcPct val="0"/>
              </a:spcBef>
              <a:buNone/>
            </a:pPr>
            <a:r>
              <a:rPr lang="es-MX" altLang="en-US" sz="1400" b="1" dirty="0">
                <a:latin typeface="Times New Roman" panose="02020603050405020304" pitchFamily="18" charset="0"/>
                <a:cs typeface="Times New Roman" panose="02020603050405020304" pitchFamily="18" charset="0"/>
              </a:rPr>
              <a:t>   mioclónico- tónico -clónico</a:t>
            </a:r>
          </a:p>
          <a:p>
            <a:pPr>
              <a:spcBef>
                <a:spcPct val="0"/>
              </a:spcBef>
              <a:buNone/>
            </a:pPr>
            <a:r>
              <a:rPr lang="es-MX" altLang="en-US" sz="1400" b="1" dirty="0">
                <a:latin typeface="Times New Roman" panose="02020603050405020304" pitchFamily="18" charset="0"/>
                <a:cs typeface="Times New Roman" panose="02020603050405020304" pitchFamily="18" charset="0"/>
              </a:rPr>
              <a:t>   mioclónico- atónico</a:t>
            </a:r>
          </a:p>
          <a:p>
            <a:pPr>
              <a:spcBef>
                <a:spcPct val="0"/>
              </a:spcBef>
              <a:buNone/>
            </a:pPr>
            <a:r>
              <a:rPr lang="es-MX" altLang="en-US" sz="1400" b="1" dirty="0">
                <a:latin typeface="Times New Roman" panose="02020603050405020304" pitchFamily="18" charset="0"/>
                <a:cs typeface="Times New Roman" panose="02020603050405020304" pitchFamily="18" charset="0"/>
              </a:rPr>
              <a:t>   atónico</a:t>
            </a:r>
          </a:p>
          <a:p>
            <a:pPr>
              <a:spcBef>
                <a:spcPct val="0"/>
              </a:spcBef>
              <a:buNone/>
            </a:pPr>
            <a:r>
              <a:rPr lang="es-MX" altLang="en-US" sz="1400" b="1" dirty="0">
                <a:latin typeface="Times New Roman" panose="02020603050405020304" pitchFamily="18" charset="0"/>
                <a:cs typeface="Times New Roman" panose="02020603050405020304" pitchFamily="18" charset="0"/>
              </a:rPr>
              <a:t>    espasmos epilépticos</a:t>
            </a:r>
            <a:r>
              <a:rPr lang="es-MX" altLang="en-US" sz="1800" b="1" baseline="30000" dirty="0">
                <a:latin typeface="Times New Roman" panose="02020603050405020304" pitchFamily="18" charset="0"/>
                <a:cs typeface="Times New Roman" panose="02020603050405020304" pitchFamily="18" charset="0"/>
              </a:rPr>
              <a:t>2</a:t>
            </a:r>
          </a:p>
          <a:p>
            <a:pPr>
              <a:spcBef>
                <a:spcPct val="0"/>
              </a:spcBef>
              <a:buFontTx/>
              <a:buNone/>
            </a:pPr>
            <a:r>
              <a:rPr lang="es-MX" altLang="en-US" sz="1800" b="1" dirty="0">
                <a:latin typeface="Times New Roman" panose="02020603050405020304" pitchFamily="18" charset="0"/>
                <a:cs typeface="Times New Roman" panose="02020603050405020304" pitchFamily="18" charset="0"/>
              </a:rPr>
              <a:t>No Motor (ausencia)</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típica</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atípica</a:t>
            </a:r>
            <a:endParaRPr lang="es-MX" altLang="en-US" sz="1800" b="1" baseline="30000"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mioclónica</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mioclonía del parpado</a:t>
            </a:r>
          </a:p>
          <a:p>
            <a:pPr>
              <a:spcBef>
                <a:spcPct val="0"/>
              </a:spcBef>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  </a:t>
            </a:r>
          </a:p>
        </p:txBody>
      </p:sp>
      <p:grpSp>
        <p:nvGrpSpPr>
          <p:cNvPr id="5" name="Group 1"/>
          <p:cNvGrpSpPr>
            <a:grpSpLocks/>
          </p:cNvGrpSpPr>
          <p:nvPr/>
        </p:nvGrpSpPr>
        <p:grpSpPr bwMode="auto">
          <a:xfrm>
            <a:off x="7488184" y="882572"/>
            <a:ext cx="2417817" cy="482600"/>
            <a:chOff x="6569532" y="3173412"/>
            <a:chExt cx="2276890" cy="381235"/>
          </a:xfrm>
        </p:grpSpPr>
        <p:sp>
          <p:nvSpPr>
            <p:cNvPr id="6" name="TextBox 8"/>
            <p:cNvSpPr txBox="1">
              <a:spLocks noChangeArrowheads="1"/>
            </p:cNvSpPr>
            <p:nvPr/>
          </p:nvSpPr>
          <p:spPr bwMode="auto">
            <a:xfrm>
              <a:off x="6726491" y="3197721"/>
              <a:ext cx="2119931" cy="29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None/>
              </a:pPr>
              <a:r>
                <a:rPr lang="es-MX" altLang="en-US" sz="1600" b="1" dirty="0">
                  <a:latin typeface="Times New Roman" panose="02020603050405020304" pitchFamily="18" charset="0"/>
                  <a:cs typeface="Times New Roman" panose="02020603050405020304" pitchFamily="18" charset="0"/>
                </a:rPr>
                <a:t>Inicio desconocido</a:t>
              </a:r>
              <a:endParaRPr lang="es-MX" altLang="en-US" sz="1800" b="1" dirty="0">
                <a:latin typeface="Times New Roman" panose="02020603050405020304" pitchFamily="18" charset="0"/>
                <a:cs typeface="Times New Roman" panose="02020603050405020304" pitchFamily="18" charset="0"/>
              </a:endParaRPr>
            </a:p>
          </p:txBody>
        </p:sp>
        <p:sp>
          <p:nvSpPr>
            <p:cNvPr id="7" name="Rounded Rectangle 6"/>
            <p:cNvSpPr/>
            <p:nvPr/>
          </p:nvSpPr>
          <p:spPr bwMode="auto">
            <a:xfrm>
              <a:off x="6569532" y="3173412"/>
              <a:ext cx="2128837" cy="3812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sp>
        <p:nvSpPr>
          <p:cNvPr id="8" name="Rounded Rectangle 7"/>
          <p:cNvSpPr/>
          <p:nvPr/>
        </p:nvSpPr>
        <p:spPr bwMode="auto">
          <a:xfrm>
            <a:off x="2218828" y="2156656"/>
            <a:ext cx="2316162" cy="349473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9" name="TextBox 8"/>
          <p:cNvSpPr txBox="1">
            <a:spLocks noChangeArrowheads="1"/>
          </p:cNvSpPr>
          <p:nvPr/>
        </p:nvSpPr>
        <p:spPr bwMode="auto">
          <a:xfrm>
            <a:off x="2465339" y="2167768"/>
            <a:ext cx="1990485"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n-US" sz="1600" b="1" dirty="0">
                <a:latin typeface="Times New Roman" panose="02020603050405020304" pitchFamily="18" charset="0"/>
                <a:cs typeface="Times New Roman" panose="02020603050405020304" pitchFamily="18" charset="0"/>
              </a:rPr>
              <a:t>Inicio Motor</a:t>
            </a:r>
          </a:p>
          <a:p>
            <a:pPr>
              <a:spcBef>
                <a:spcPct val="0"/>
              </a:spcBef>
              <a:buFont typeface="Arial" panose="020B0604020202020204" pitchFamily="34" charset="0"/>
              <a:buNone/>
            </a:pPr>
            <a:r>
              <a:rPr lang="es-MX" altLang="en-US" sz="1600" dirty="0">
                <a:latin typeface="Times New Roman" panose="02020603050405020304" pitchFamily="18" charset="0"/>
                <a:cs typeface="Times New Roman" panose="02020603050405020304" pitchFamily="18" charset="0"/>
              </a:rPr>
              <a:t>   a</a:t>
            </a:r>
            <a:r>
              <a:rPr lang="es-MX" altLang="en-US" sz="1400" b="1" dirty="0">
                <a:latin typeface="Times New Roman" panose="02020603050405020304" pitchFamily="18" charset="0"/>
                <a:cs typeface="Times New Roman" panose="02020603050405020304" pitchFamily="18" charset="0"/>
              </a:rPr>
              <a:t>utomatismo</a:t>
            </a:r>
            <a:endParaRPr lang="es-MX" altLang="en-US" sz="1800" b="1" baseline="30000" dirty="0">
              <a:latin typeface="Times New Roman" panose="02020603050405020304" pitchFamily="18" charset="0"/>
              <a:cs typeface="Times New Roman" panose="02020603050405020304" pitchFamily="18" charset="0"/>
            </a:endParaRPr>
          </a:p>
          <a:p>
            <a:pPr>
              <a:spcBef>
                <a:spcPct val="0"/>
              </a:spcBef>
              <a:buFontTx/>
              <a:buNone/>
            </a:pPr>
            <a:r>
              <a:rPr lang="es-MX" altLang="en-US" sz="1400" b="1" dirty="0">
                <a:latin typeface="Times New Roman" panose="02020603050405020304" pitchFamily="18" charset="0"/>
                <a:cs typeface="Times New Roman" panose="02020603050405020304" pitchFamily="18" charset="0"/>
              </a:rPr>
              <a:t>   atónico </a:t>
            </a:r>
            <a:r>
              <a:rPr lang="es-MX" altLang="en-US" sz="1800" b="1" baseline="30000" dirty="0">
                <a:latin typeface="Times New Roman" panose="02020603050405020304" pitchFamily="18" charset="0"/>
                <a:cs typeface="Times New Roman" panose="02020603050405020304" pitchFamily="18" charset="0"/>
              </a:rPr>
              <a:t>2</a:t>
            </a:r>
          </a:p>
          <a:p>
            <a:pPr>
              <a:spcBef>
                <a:spcPct val="0"/>
              </a:spcBef>
              <a:buFontTx/>
              <a:buNone/>
            </a:pPr>
            <a:r>
              <a:rPr lang="es-MX" altLang="en-US" sz="1400" b="1" dirty="0">
                <a:latin typeface="Times New Roman" panose="02020603050405020304" pitchFamily="18" charset="0"/>
                <a:cs typeface="Times New Roman" panose="02020603050405020304" pitchFamily="18" charset="0"/>
              </a:rPr>
              <a:t>   clónico</a:t>
            </a:r>
          </a:p>
          <a:p>
            <a:pPr>
              <a:spcBef>
                <a:spcPct val="0"/>
              </a:spcBef>
              <a:buNone/>
            </a:pPr>
            <a:r>
              <a:rPr lang="es-MX" altLang="en-US" sz="1400" b="1" dirty="0">
                <a:latin typeface="Times New Roman" panose="02020603050405020304" pitchFamily="18" charset="0"/>
                <a:cs typeface="Times New Roman" panose="02020603050405020304" pitchFamily="18" charset="0"/>
              </a:rPr>
              <a:t>   espasmos epilépticos</a:t>
            </a:r>
            <a:endParaRPr lang="es-MX" altLang="en-US" sz="1800" b="1" baseline="30000" dirty="0">
              <a:latin typeface="Times New Roman" panose="02020603050405020304" pitchFamily="18" charset="0"/>
              <a:cs typeface="Times New Roman" panose="02020603050405020304" pitchFamily="18" charset="0"/>
            </a:endParaRPr>
          </a:p>
          <a:p>
            <a:pPr>
              <a:spcBef>
                <a:spcPct val="0"/>
              </a:spcBef>
              <a:buFontTx/>
              <a:buNone/>
            </a:pPr>
            <a:r>
              <a:rPr lang="es-MX" altLang="en-US" sz="1400" b="1" dirty="0">
                <a:latin typeface="Times New Roman" panose="02020603050405020304" pitchFamily="18" charset="0"/>
                <a:cs typeface="Times New Roman" panose="02020603050405020304" pitchFamily="18" charset="0"/>
              </a:rPr>
              <a:t>   hipercinetico</a:t>
            </a:r>
          </a:p>
          <a:p>
            <a:pPr>
              <a:spcBef>
                <a:spcPct val="0"/>
              </a:spcBef>
              <a:buFontTx/>
              <a:buNone/>
            </a:pPr>
            <a:r>
              <a:rPr lang="es-MX" altLang="en-US" sz="1400" b="1" dirty="0">
                <a:latin typeface="Times New Roman" panose="02020603050405020304" pitchFamily="18" charset="0"/>
                <a:cs typeface="Times New Roman" panose="02020603050405020304" pitchFamily="18" charset="0"/>
              </a:rPr>
              <a:t>   mioclonico</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tónico</a:t>
            </a:r>
          </a:p>
          <a:p>
            <a:pPr>
              <a:lnSpc>
                <a:spcPts val="2400"/>
              </a:lnSpc>
              <a:spcBef>
                <a:spcPct val="0"/>
              </a:spcBef>
              <a:buNone/>
            </a:pPr>
            <a:r>
              <a:rPr lang="es-MX" altLang="en-US" sz="1600" b="1" dirty="0">
                <a:latin typeface="Times New Roman" panose="02020603050405020304" pitchFamily="18" charset="0"/>
                <a:cs typeface="Times New Roman" panose="02020603050405020304" pitchFamily="18" charset="0"/>
              </a:rPr>
              <a:t>Inicio No Motor</a:t>
            </a:r>
          </a:p>
          <a:p>
            <a:pPr>
              <a:spcBef>
                <a:spcPct val="0"/>
              </a:spcBef>
              <a:buFont typeface="Arial" panose="020B0604020202020204" pitchFamily="34" charset="0"/>
              <a:buNone/>
            </a:pPr>
            <a:r>
              <a:rPr lang="es-MX" altLang="en-US" sz="1600" b="1" dirty="0">
                <a:latin typeface="Times New Roman" panose="02020603050405020304" pitchFamily="18" charset="0"/>
                <a:cs typeface="Times New Roman" panose="02020603050405020304" pitchFamily="18" charset="0"/>
              </a:rPr>
              <a:t>   </a:t>
            </a:r>
            <a:r>
              <a:rPr lang="es-MX" altLang="en-US" sz="1400" b="1" dirty="0">
                <a:latin typeface="Times New Roman" panose="02020603050405020304" pitchFamily="18" charset="0"/>
                <a:cs typeface="Times New Roman" panose="02020603050405020304" pitchFamily="18" charset="0"/>
              </a:rPr>
              <a:t>autonómico</a:t>
            </a:r>
          </a:p>
          <a:p>
            <a:pPr>
              <a:spcBef>
                <a:spcPct val="0"/>
              </a:spcBef>
              <a:buNone/>
            </a:pPr>
            <a:r>
              <a:rPr lang="es-MX" altLang="en-US" sz="1200" b="1" dirty="0">
                <a:latin typeface="Times New Roman" panose="02020603050405020304" pitchFamily="18" charset="0"/>
                <a:cs typeface="Times New Roman" panose="02020603050405020304" pitchFamily="18" charset="0"/>
              </a:rPr>
              <a:t>    Arresto de    </a:t>
            </a:r>
          </a:p>
          <a:p>
            <a:pPr>
              <a:spcBef>
                <a:spcPct val="0"/>
              </a:spcBef>
              <a:buNone/>
            </a:pPr>
            <a:r>
              <a:rPr lang="es-MX" altLang="en-US" sz="1200" b="1" dirty="0">
                <a:latin typeface="Times New Roman" panose="02020603050405020304" pitchFamily="18" charset="0"/>
                <a:cs typeface="Times New Roman" panose="02020603050405020304" pitchFamily="18" charset="0"/>
              </a:rPr>
              <a:t>     comportamiento</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cognitivo </a:t>
            </a:r>
            <a:endParaRPr lang="es-MX" altLang="en-US" sz="1800" b="1" baseline="30000" dirty="0">
              <a:latin typeface="Times New Roman" panose="02020603050405020304" pitchFamily="18" charset="0"/>
              <a:cs typeface="Times New Roman" panose="02020603050405020304" pitchFamily="18" charset="0"/>
            </a:endParaRPr>
          </a:p>
          <a:p>
            <a:pPr>
              <a:spcBef>
                <a:spcPct val="0"/>
              </a:spcBef>
              <a:buNone/>
            </a:pPr>
            <a:r>
              <a:rPr lang="es-MX" altLang="en-US" sz="1400" b="1" dirty="0">
                <a:latin typeface="Times New Roman" panose="02020603050405020304" pitchFamily="18" charset="0"/>
                <a:cs typeface="Times New Roman" panose="02020603050405020304" pitchFamily="18" charset="0"/>
              </a:rPr>
              <a:t>   emocional</a:t>
            </a:r>
            <a:endParaRPr lang="es-MX" altLang="en-US" sz="1800" b="1" baseline="30000"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sensorial </a:t>
            </a:r>
          </a:p>
        </p:txBody>
      </p:sp>
      <p:grpSp>
        <p:nvGrpSpPr>
          <p:cNvPr id="10" name="Group 4"/>
          <p:cNvGrpSpPr>
            <a:grpSpLocks/>
          </p:cNvGrpSpPr>
          <p:nvPr/>
        </p:nvGrpSpPr>
        <p:grpSpPr bwMode="auto">
          <a:xfrm>
            <a:off x="2228434" y="5726670"/>
            <a:ext cx="2298700" cy="392230"/>
            <a:chOff x="6038850" y="3968750"/>
            <a:chExt cx="2470150" cy="603250"/>
          </a:xfrm>
        </p:grpSpPr>
        <p:sp>
          <p:nvSpPr>
            <p:cNvPr id="11" name="Rectangle 10"/>
            <p:cNvSpPr>
              <a:spLocks noChangeArrowheads="1"/>
            </p:cNvSpPr>
            <p:nvPr/>
          </p:nvSpPr>
          <p:spPr bwMode="auto">
            <a:xfrm>
              <a:off x="6048808" y="4000500"/>
              <a:ext cx="2454998" cy="4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200" b="1" dirty="0">
                  <a:latin typeface="Times New Roman" panose="02020603050405020304" pitchFamily="18" charset="0"/>
                  <a:cs typeface="Times New Roman" panose="02020603050405020304" pitchFamily="18" charset="0"/>
                </a:rPr>
                <a:t>focal a </a:t>
              </a:r>
              <a:r>
                <a:rPr lang="es-MX" altLang="en-US" sz="1200" b="1" dirty="0">
                  <a:latin typeface="Times New Roman" panose="02020603050405020304" pitchFamily="18" charset="0"/>
                  <a:cs typeface="Times New Roman" panose="02020603050405020304" pitchFamily="18" charset="0"/>
                </a:rPr>
                <a:t>tónico - clónico bilateral </a:t>
              </a:r>
            </a:p>
          </p:txBody>
        </p:sp>
        <p:sp>
          <p:nvSpPr>
            <p:cNvPr id="12" name="Rounded Rectangle 11"/>
            <p:cNvSpPr/>
            <p:nvPr/>
          </p:nvSpPr>
          <p:spPr bwMode="auto">
            <a:xfrm>
              <a:off x="6038850" y="3968750"/>
              <a:ext cx="2470150" cy="603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3" name="Group 20"/>
          <p:cNvGrpSpPr>
            <a:grpSpLocks/>
          </p:cNvGrpSpPr>
          <p:nvPr/>
        </p:nvGrpSpPr>
        <p:grpSpPr bwMode="auto">
          <a:xfrm>
            <a:off x="4862347" y="884159"/>
            <a:ext cx="2273300" cy="484188"/>
            <a:chOff x="6405068" y="1008185"/>
            <a:chExt cx="2130431" cy="380608"/>
          </a:xfrm>
        </p:grpSpPr>
        <p:sp>
          <p:nvSpPr>
            <p:cNvPr id="14" name="TextBox 8"/>
            <p:cNvSpPr txBox="1">
              <a:spLocks noChangeArrowheads="1"/>
            </p:cNvSpPr>
            <p:nvPr/>
          </p:nvSpPr>
          <p:spPr bwMode="auto">
            <a:xfrm>
              <a:off x="6405068" y="1031118"/>
              <a:ext cx="2130431" cy="2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ts val="2400"/>
                </a:lnSpc>
                <a:spcBef>
                  <a:spcPct val="0"/>
                </a:spcBef>
                <a:buNone/>
              </a:pPr>
              <a:r>
                <a:rPr lang="es-MX" altLang="en-US" sz="1600" b="1" dirty="0">
                  <a:latin typeface="Times New Roman" panose="02020603050405020304" pitchFamily="18" charset="0"/>
                  <a:cs typeface="Times New Roman" panose="02020603050405020304" pitchFamily="18" charset="0"/>
                </a:rPr>
                <a:t>Inicio generalizado</a:t>
              </a:r>
              <a:endParaRPr lang="es-MX" altLang="en-US" sz="1800" b="1"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6405068" y="1008185"/>
              <a:ext cx="2130431" cy="380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6" name="Group 4"/>
          <p:cNvGrpSpPr>
            <a:grpSpLocks/>
          </p:cNvGrpSpPr>
          <p:nvPr/>
        </p:nvGrpSpPr>
        <p:grpSpPr bwMode="auto">
          <a:xfrm>
            <a:off x="2225259" y="885747"/>
            <a:ext cx="2233613" cy="482600"/>
            <a:chOff x="800099" y="839788"/>
            <a:chExt cx="1933940" cy="482600"/>
          </a:xfrm>
        </p:grpSpPr>
        <p:sp>
          <p:nvSpPr>
            <p:cNvPr id="17" name="TextBox 8"/>
            <p:cNvSpPr txBox="1">
              <a:spLocks noChangeArrowheads="1"/>
            </p:cNvSpPr>
            <p:nvPr/>
          </p:nvSpPr>
          <p:spPr bwMode="auto">
            <a:xfrm>
              <a:off x="1087004" y="878865"/>
              <a:ext cx="1360129" cy="36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None/>
              </a:pPr>
              <a:r>
                <a:rPr lang="es-MX" altLang="en-US" sz="1500" b="1" dirty="0">
                  <a:latin typeface="Times New Roman" panose="02020603050405020304" pitchFamily="18" charset="0"/>
                  <a:cs typeface="Times New Roman" panose="02020603050405020304" pitchFamily="18" charset="0"/>
                </a:rPr>
                <a:t>Inicio Focal</a:t>
              </a:r>
              <a:endParaRPr lang="en-US" altLang="en-US" sz="1500" b="1" dirty="0">
                <a:latin typeface="Times New Roman" panose="02020603050405020304" pitchFamily="18" charset="0"/>
                <a:cs typeface="Times New Roman" panose="02020603050405020304" pitchFamily="18" charset="0"/>
              </a:endParaRPr>
            </a:p>
          </p:txBody>
        </p:sp>
        <p:sp>
          <p:nvSpPr>
            <p:cNvPr id="18" name="Rounded Rectangle 17"/>
            <p:cNvSpPr/>
            <p:nvPr/>
          </p:nvSpPr>
          <p:spPr bwMode="auto">
            <a:xfrm>
              <a:off x="800099" y="839788"/>
              <a:ext cx="1933940" cy="482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9" name="Group 5"/>
          <p:cNvGrpSpPr>
            <a:grpSpLocks/>
          </p:cNvGrpSpPr>
          <p:nvPr/>
        </p:nvGrpSpPr>
        <p:grpSpPr bwMode="auto">
          <a:xfrm>
            <a:off x="2267827" y="1468606"/>
            <a:ext cx="2141053" cy="815183"/>
            <a:chOff x="4746624" y="5406469"/>
            <a:chExt cx="2106234" cy="815403"/>
          </a:xfrm>
        </p:grpSpPr>
        <p:sp>
          <p:nvSpPr>
            <p:cNvPr id="20" name="TextBox 1"/>
            <p:cNvSpPr txBox="1">
              <a:spLocks noChangeArrowheads="1"/>
            </p:cNvSpPr>
            <p:nvPr/>
          </p:nvSpPr>
          <p:spPr bwMode="auto">
            <a:xfrm>
              <a:off x="4832328" y="5589078"/>
              <a:ext cx="815623" cy="25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s-MX" altLang="en-US" sz="1050" b="1" dirty="0">
                  <a:latin typeface="Times New Roman" panose="02020603050405020304" pitchFamily="18" charset="0"/>
                  <a:cs typeface="Times New Roman" panose="02020603050405020304" pitchFamily="18" charset="0"/>
                </a:rPr>
                <a:t>Conciencia</a:t>
              </a:r>
              <a:endParaRPr lang="en-US" altLang="en-US" sz="1800" b="1" baseline="30000" dirty="0">
                <a:latin typeface="Times New Roman" panose="02020603050405020304" pitchFamily="18" charset="0"/>
                <a:cs typeface="Times New Roman" panose="02020603050405020304" pitchFamily="18" charset="0"/>
              </a:endParaRPr>
            </a:p>
          </p:txBody>
        </p:sp>
        <p:sp>
          <p:nvSpPr>
            <p:cNvPr id="21" name="TextBox 2"/>
            <p:cNvSpPr txBox="1">
              <a:spLocks noChangeArrowheads="1"/>
            </p:cNvSpPr>
            <p:nvPr/>
          </p:nvSpPr>
          <p:spPr bwMode="auto">
            <a:xfrm>
              <a:off x="5724714" y="5436830"/>
              <a:ext cx="1128144" cy="78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ts val="1800"/>
                </a:lnSpc>
                <a:spcBef>
                  <a:spcPct val="0"/>
                </a:spcBef>
                <a:buNone/>
              </a:pPr>
              <a:r>
                <a:rPr lang="es-MX" altLang="en-US" sz="1200" b="1" dirty="0">
                  <a:latin typeface="Times New Roman" panose="02020603050405020304" pitchFamily="18" charset="0"/>
                  <a:cs typeface="Times New Roman" panose="02020603050405020304" pitchFamily="18" charset="0"/>
                </a:rPr>
                <a:t>Alteración de la conciencia </a:t>
              </a:r>
              <a:endParaRPr lang="es-MX" altLang="en-US" sz="1400" b="1" baseline="30000" dirty="0">
                <a:latin typeface="Times New Roman" panose="02020603050405020304" pitchFamily="18" charset="0"/>
                <a:cs typeface="Times New Roman" panose="02020603050405020304" pitchFamily="18" charset="0"/>
              </a:endParaRPr>
            </a:p>
            <a:p>
              <a:pPr>
                <a:lnSpc>
                  <a:spcPts val="1800"/>
                </a:lnSpc>
                <a:spcBef>
                  <a:spcPct val="0"/>
                </a:spcBef>
                <a:buNone/>
              </a:pPr>
              <a:endParaRPr lang="en-US" altLang="en-US" sz="1400" b="1" dirty="0">
                <a:latin typeface="Times New Roman" panose="02020603050405020304" pitchFamily="18" charset="0"/>
                <a:cs typeface="Times New Roman" panose="02020603050405020304" pitchFamily="18" charset="0"/>
              </a:endParaRPr>
            </a:p>
          </p:txBody>
        </p:sp>
        <p:sp>
          <p:nvSpPr>
            <p:cNvPr id="22" name="Rounded Rectangle 21"/>
            <p:cNvSpPr/>
            <p:nvPr/>
          </p:nvSpPr>
          <p:spPr bwMode="auto">
            <a:xfrm>
              <a:off x="4746624" y="5406469"/>
              <a:ext cx="2032451" cy="58435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cxnSp>
          <p:nvCxnSpPr>
            <p:cNvPr id="23" name="Straight Connector 22"/>
            <p:cNvCxnSpPr/>
            <p:nvPr/>
          </p:nvCxnSpPr>
          <p:spPr bwMode="auto">
            <a:xfrm flipH="1">
              <a:off x="5644872" y="5414013"/>
              <a:ext cx="3207" cy="5768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1"/>
          <p:cNvSpPr>
            <a:spLocks noChangeArrowheads="1"/>
          </p:cNvSpPr>
          <p:nvPr/>
        </p:nvSpPr>
        <p:spPr bwMode="auto">
          <a:xfrm>
            <a:off x="7944029" y="1465641"/>
            <a:ext cx="163675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dirty="0">
                <a:latin typeface="Times New Roman" panose="02020603050405020304" pitchFamily="18" charset="0"/>
                <a:cs typeface="Times New Roman" panose="02020603050405020304" pitchFamily="18" charset="0"/>
              </a:rPr>
              <a:t>Motor</a:t>
            </a:r>
          </a:p>
          <a:p>
            <a:pPr>
              <a:spcBef>
                <a:spcPct val="0"/>
              </a:spcBef>
              <a:buNone/>
            </a:pPr>
            <a:r>
              <a:rPr lang="en-US" altLang="en-US" sz="18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t</a:t>
            </a:r>
            <a:r>
              <a:rPr lang="es-MX" altLang="en-US" sz="1400" b="1" dirty="0">
                <a:latin typeface="Times New Roman" panose="02020603050405020304" pitchFamily="18" charset="0"/>
                <a:cs typeface="Times New Roman" panose="02020603050405020304" pitchFamily="18" charset="0"/>
              </a:rPr>
              <a:t>ónico –clónico</a:t>
            </a:r>
          </a:p>
          <a:p>
            <a:pPr>
              <a:spcBef>
                <a:spcPct val="0"/>
              </a:spcBef>
              <a:buFontTx/>
              <a:buNone/>
            </a:pPr>
            <a:r>
              <a:rPr lang="es-MX" altLang="en-US" sz="1200" b="1" dirty="0">
                <a:latin typeface="Times New Roman" panose="02020603050405020304" pitchFamily="18" charset="0"/>
                <a:cs typeface="Times New Roman" panose="02020603050405020304" pitchFamily="18" charset="0"/>
              </a:rPr>
              <a:t>   espasmos epilépticos</a:t>
            </a:r>
          </a:p>
          <a:p>
            <a:pPr>
              <a:spcBef>
                <a:spcPct val="0"/>
              </a:spcBef>
              <a:buFontTx/>
              <a:buNone/>
            </a:pPr>
            <a:r>
              <a:rPr lang="es-MX" altLang="en-US" sz="1800" b="1" dirty="0">
                <a:latin typeface="Times New Roman" panose="02020603050405020304" pitchFamily="18" charset="0"/>
                <a:cs typeface="Times New Roman" panose="02020603050405020304" pitchFamily="18" charset="0"/>
              </a:rPr>
              <a:t>No Motor</a:t>
            </a:r>
            <a:r>
              <a:rPr lang="es-MX" altLang="en-US" sz="1400" b="1" dirty="0">
                <a:latin typeface="Times New Roman" panose="02020603050405020304" pitchFamily="18" charset="0"/>
                <a:cs typeface="Times New Roman" panose="02020603050405020304" pitchFamily="18" charset="0"/>
              </a:rPr>
              <a:t>   </a:t>
            </a:r>
          </a:p>
          <a:p>
            <a:pPr>
              <a:spcBef>
                <a:spcPct val="0"/>
              </a:spcBef>
              <a:buFontTx/>
              <a:buNone/>
            </a:pPr>
            <a:r>
              <a:rPr lang="es-MX" altLang="en-US" sz="1400" b="1" dirty="0">
                <a:latin typeface="Times New Roman" panose="02020603050405020304" pitchFamily="18" charset="0"/>
                <a:cs typeface="Times New Roman" panose="02020603050405020304" pitchFamily="18" charset="0"/>
              </a:rPr>
              <a:t>arresto de comportamiento</a:t>
            </a:r>
          </a:p>
          <a:p>
            <a:pPr>
              <a:spcBef>
                <a:spcPct val="0"/>
              </a:spcBef>
              <a:buFontTx/>
              <a:buNone/>
            </a:pPr>
            <a:endParaRPr lang="en-US" altLang="en-US" sz="1800" b="1" dirty="0">
              <a:latin typeface="Times New Roman" panose="02020603050405020304" pitchFamily="18" charset="0"/>
              <a:cs typeface="Times New Roman" panose="02020603050405020304" pitchFamily="18" charset="0"/>
            </a:endParaRPr>
          </a:p>
        </p:txBody>
      </p:sp>
      <p:sp>
        <p:nvSpPr>
          <p:cNvPr id="25" name="Rounded Rectangle 24"/>
          <p:cNvSpPr/>
          <p:nvPr/>
        </p:nvSpPr>
        <p:spPr bwMode="auto">
          <a:xfrm>
            <a:off x="4850374" y="1472746"/>
            <a:ext cx="2388627" cy="336776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6" name="Rounded Rectangle 25"/>
          <p:cNvSpPr/>
          <p:nvPr/>
        </p:nvSpPr>
        <p:spPr bwMode="auto">
          <a:xfrm>
            <a:off x="7494532" y="1473579"/>
            <a:ext cx="2254250" cy="16667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7" name="TextBox 26"/>
          <p:cNvSpPr txBox="1"/>
          <p:nvPr/>
        </p:nvSpPr>
        <p:spPr>
          <a:xfrm>
            <a:off x="2391106" y="228601"/>
            <a:ext cx="8656409" cy="461665"/>
          </a:xfrm>
          <a:prstGeom prst="rect">
            <a:avLst/>
          </a:prstGeom>
          <a:noFill/>
        </p:spPr>
        <p:txBody>
          <a:bodyPr wrap="none" rtlCol="0">
            <a:spAutoFit/>
          </a:bodyPr>
          <a:lstStyle/>
          <a:p>
            <a:r>
              <a:rPr lang="es-MX" sz="2400" b="1" dirty="0">
                <a:solidFill>
                  <a:srgbClr val="7030A0"/>
                </a:solidFill>
                <a:latin typeface="Times New Roman" panose="02020603050405020304" pitchFamily="18" charset="0"/>
                <a:cs typeface="Times New Roman" panose="02020603050405020304" pitchFamily="18" charset="0"/>
              </a:rPr>
              <a:t>ILAE 2017 Clasificación de Tipos de Crisis Versión Expandida  </a:t>
            </a:r>
            <a:r>
              <a:rPr lang="es-MX" sz="2400" b="1" baseline="30000" dirty="0">
                <a:solidFill>
                  <a:srgbClr val="7030A0"/>
                </a:solidFill>
                <a:latin typeface="Times New Roman" panose="02020603050405020304" pitchFamily="18" charset="0"/>
                <a:cs typeface="Times New Roman" panose="02020603050405020304" pitchFamily="18" charset="0"/>
              </a:rPr>
              <a:t>1</a:t>
            </a:r>
          </a:p>
        </p:txBody>
      </p:sp>
      <p:sp>
        <p:nvSpPr>
          <p:cNvPr id="28" name="Rectangle 1"/>
          <p:cNvSpPr>
            <a:spLocks noChangeArrowheads="1"/>
          </p:cNvSpPr>
          <p:nvPr/>
        </p:nvSpPr>
        <p:spPr bwMode="auto">
          <a:xfrm>
            <a:off x="7944029" y="3367266"/>
            <a:ext cx="1636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1800" b="1" dirty="0">
                <a:latin typeface="Times New Roman" panose="02020603050405020304" pitchFamily="18" charset="0"/>
                <a:cs typeface="Times New Roman" panose="02020603050405020304" pitchFamily="18" charset="0"/>
              </a:rPr>
              <a:t>Sin clasificar </a:t>
            </a:r>
            <a:r>
              <a:rPr lang="en-US" altLang="en-US" sz="1800" b="1" baseline="30000" dirty="0">
                <a:latin typeface="Times New Roman" panose="02020603050405020304" pitchFamily="18" charset="0"/>
                <a:cs typeface="Times New Roman" panose="02020603050405020304" pitchFamily="18" charset="0"/>
              </a:rPr>
              <a:t>3</a:t>
            </a:r>
          </a:p>
        </p:txBody>
      </p:sp>
      <p:sp>
        <p:nvSpPr>
          <p:cNvPr id="29" name="Rounded Rectangle 28"/>
          <p:cNvSpPr/>
          <p:nvPr/>
        </p:nvSpPr>
        <p:spPr bwMode="auto">
          <a:xfrm>
            <a:off x="7488182" y="3367266"/>
            <a:ext cx="2254250" cy="3613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30" name="TextBox 29"/>
          <p:cNvSpPr txBox="1"/>
          <p:nvPr/>
        </p:nvSpPr>
        <p:spPr>
          <a:xfrm>
            <a:off x="4785315" y="5071983"/>
            <a:ext cx="5407607" cy="1277273"/>
          </a:xfrm>
          <a:prstGeom prst="rect">
            <a:avLst/>
          </a:prstGeom>
          <a:noFill/>
        </p:spPr>
        <p:txBody>
          <a:bodyPr wrap="square" rtlCol="0">
            <a:spAutoFit/>
          </a:bodyPr>
          <a:lstStyle>
            <a:defPPr>
              <a:defRPr lang="en-US"/>
            </a:defPPr>
            <a:lvl1pPr>
              <a:spcBef>
                <a:spcPct val="0"/>
              </a:spcBef>
              <a:buFontTx/>
              <a:buNone/>
              <a:defRPr sz="1000" b="1">
                <a:latin typeface="Arial" panose="020B0604020202020204" pitchFamily="34" charset="0"/>
                <a:cs typeface="Arial" panose="020B0604020202020204" pitchFamily="34" charset="0"/>
              </a:defRPr>
            </a:lvl1pPr>
          </a:lstStyle>
          <a:p>
            <a:r>
              <a:rPr lang="es-MX" altLang="en-US" sz="1100" baseline="30000" dirty="0">
                <a:latin typeface="Times New Roman" panose="02020603050405020304" pitchFamily="18" charset="0"/>
                <a:cs typeface="Times New Roman" panose="02020603050405020304" pitchFamily="18" charset="0"/>
              </a:rPr>
              <a:t>1</a:t>
            </a:r>
            <a:r>
              <a:rPr lang="es-MX" altLang="en-US" sz="1100" dirty="0">
                <a:latin typeface="Times New Roman" panose="02020603050405020304" pitchFamily="18" charset="0"/>
                <a:cs typeface="Times New Roman" panose="02020603050405020304" pitchFamily="18" charset="0"/>
              </a:rPr>
              <a:t>  Definiciones , otros tipos de crisis y descripciones se enlistan en el documento adjunto y el glosario de términos.</a:t>
            </a:r>
          </a:p>
          <a:p>
            <a:endParaRPr lang="en-GB" altLang="en-US" sz="1100" dirty="0">
              <a:latin typeface="Times New Roman" panose="02020603050405020304" pitchFamily="18" charset="0"/>
              <a:cs typeface="Times New Roman" panose="02020603050405020304" pitchFamily="18" charset="0"/>
            </a:endParaRPr>
          </a:p>
          <a:p>
            <a:pPr marL="228600" indent="-228600">
              <a:buAutoNum type="arabicPlain" startAt="2"/>
            </a:pPr>
            <a:r>
              <a:rPr lang="es-MX" sz="1100" dirty="0">
                <a:latin typeface="Times New Roman" panose="02020603050405020304" pitchFamily="18" charset="0"/>
                <a:cs typeface="Times New Roman" panose="02020603050405020304" pitchFamily="18" charset="0"/>
              </a:rPr>
              <a:t>Estas pueden ser focales o generalizadas, con o sin alteración del estado de alerta</a:t>
            </a:r>
          </a:p>
          <a:p>
            <a:pPr marL="228600" indent="-228600">
              <a:buAutoNum type="arabicPlain" startAt="2"/>
            </a:pPr>
            <a:r>
              <a:rPr lang="es-MX" altLang="en-US" sz="1100" dirty="0">
                <a:latin typeface="Times New Roman" panose="02020603050405020304" pitchFamily="18" charset="0"/>
                <a:cs typeface="Times New Roman" panose="02020603050405020304" pitchFamily="18" charset="0"/>
              </a:rPr>
              <a:t>Debido a la información insuficiente o imposibilidad de colocarlas en otras categorías.</a:t>
            </a:r>
            <a:endParaRPr lang="es-MX" sz="1100" dirty="0">
              <a:latin typeface="Times New Roman" panose="02020603050405020304" pitchFamily="18" charset="0"/>
              <a:cs typeface="Times New Roman" panose="02020603050405020304" pitchFamily="18" charset="0"/>
            </a:endParaRPr>
          </a:p>
          <a:p>
            <a:endParaRPr lang="en-GB" altLang="en-US" sz="1100" dirty="0">
              <a:latin typeface="Times New Roman" panose="02020603050405020304" pitchFamily="18" charset="0"/>
              <a:cs typeface="Times New Roman" panose="02020603050405020304" pitchFamily="18" charset="0"/>
            </a:endParaRPr>
          </a:p>
        </p:txBody>
      </p:sp>
      <p:sp>
        <p:nvSpPr>
          <p:cNvPr id="31" name="Rectangle 30"/>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934944" y="6211670"/>
            <a:ext cx="6773538" cy="646331"/>
          </a:xfrm>
          <a:prstGeom prst="rect">
            <a:avLst/>
          </a:prstGeom>
          <a:noFill/>
        </p:spPr>
        <p:txBody>
          <a:bodyPr wrap="square" rtlCol="0">
            <a:spAutoFit/>
          </a:bodyPr>
          <a:lstStyle/>
          <a:p>
            <a:r>
              <a:rPr lang="en-US" dirty="0"/>
              <a:t>From </a:t>
            </a:r>
            <a:r>
              <a:rPr lang="en-US" i="1" dirty="0"/>
              <a:t>Fisher et al. Instruction manual for the ILAE 2017 operational classification of seizure types. Epilepsia doi: 10.1111/epi.13671</a:t>
            </a:r>
            <a:endParaRPr lang="en-US" dirty="0"/>
          </a:p>
        </p:txBody>
      </p:sp>
    </p:spTree>
    <p:extLst>
      <p:ext uri="{BB962C8B-B14F-4D97-AF65-F5344CB8AC3E}">
        <p14:creationId xmlns:p14="http://schemas.microsoft.com/office/powerpoint/2010/main" val="2256436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2423690" y="1363287"/>
            <a:ext cx="8946745" cy="5170646"/>
          </a:xfrm>
          <a:prstGeom prst="rect">
            <a:avLst/>
          </a:prstGeom>
          <a:noFill/>
        </p:spPr>
        <p:txBody>
          <a:bodyPr wrap="none" rtlCol="0">
            <a:spAutoFit/>
          </a:bodyPr>
          <a:lstStyle/>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Permite a algunas crisis tener un inicio focal o generalizado</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Clasificar crisis de comienzo desconocido </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Clarificar el termino “alteración de la conciencia”</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Incluir algunos tipos previamente no clasificados.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Actualizar el uso de la palabra para una mayor claridad pública</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Validar el uso de información de apoyo. </a:t>
            </a:r>
            <a:r>
              <a:rPr lang="es-MX" sz="2400" b="1" dirty="0" err="1">
                <a:latin typeface="Times New Roman" panose="02020603050405020304" pitchFamily="18" charset="0"/>
                <a:cs typeface="Times New Roman" panose="02020603050405020304" pitchFamily="18" charset="0"/>
              </a:rPr>
              <a:t>e.g</a:t>
            </a:r>
            <a:r>
              <a:rPr lang="es-MX" sz="2400" b="1" dirty="0">
                <a:latin typeface="Times New Roman" panose="02020603050405020304" pitchFamily="18" charset="0"/>
                <a:cs typeface="Times New Roman" panose="02020603050405020304" pitchFamily="18" charset="0"/>
              </a:rPr>
              <a:t>. EEG</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Conforme con ICD 11 y 12</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Actualizar el glosario del 2001 sobre los términos de crisis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Estandarizar las descripciones comunes para describir las </a:t>
            </a:r>
            <a:r>
              <a:rPr lang="en-US" sz="2400" b="1" dirty="0">
                <a:latin typeface="Times New Roman" panose="02020603050405020304" pitchFamily="18" charset="0"/>
                <a:cs typeface="Times New Roman" panose="02020603050405020304" pitchFamily="18" charset="0"/>
              </a:rPr>
              <a:t>crisis</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u="sng" dirty="0">
                <a:solidFill>
                  <a:srgbClr val="FF0000"/>
                </a:solidFill>
                <a:latin typeface="Times New Roman" panose="02020603050405020304" pitchFamily="18" charset="0"/>
                <a:cs typeface="Times New Roman" panose="02020603050405020304" pitchFamily="18" charset="0"/>
              </a:rPr>
              <a:t>De antiguos a nuevos términos</a:t>
            </a:r>
          </a:p>
        </p:txBody>
      </p:sp>
      <p:sp>
        <p:nvSpPr>
          <p:cNvPr id="9" name="TextBox 8"/>
          <p:cNvSpPr txBox="1"/>
          <p:nvPr/>
        </p:nvSpPr>
        <p:spPr>
          <a:xfrm>
            <a:off x="4267201" y="408432"/>
            <a:ext cx="3515706"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err="1"/>
              <a:t>Elementos</a:t>
            </a:r>
            <a:r>
              <a:rPr lang="en-US" dirty="0"/>
              <a:t> a </a:t>
            </a:r>
            <a:r>
              <a:rPr lang="en-US" dirty="0" err="1"/>
              <a:t>Cambiar</a:t>
            </a:r>
            <a:endParaRPr lang="en-US" dirty="0"/>
          </a:p>
        </p:txBody>
      </p:sp>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43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9" name="TextBox 8"/>
          <p:cNvSpPr txBox="1"/>
          <p:nvPr/>
        </p:nvSpPr>
        <p:spPr>
          <a:xfrm>
            <a:off x="1879980" y="228601"/>
            <a:ext cx="8460266" cy="954107"/>
          </a:xfrm>
          <a:prstGeom prst="rect">
            <a:avLst/>
          </a:prstGeom>
          <a:noFill/>
        </p:spPr>
        <p:txBody>
          <a:bodyPr wrap="none" rtlCol="0">
            <a:spAutoFit/>
          </a:bodyPr>
          <a:lstStyle/>
          <a:p>
            <a:pPr algn="ctr"/>
            <a:r>
              <a:rPr lang="es-MX" sz="2800" b="1" dirty="0">
                <a:solidFill>
                  <a:srgbClr val="FF0000"/>
                </a:solidFill>
                <a:latin typeface="Times New Roman" panose="02020603050405020304" pitchFamily="18" charset="0"/>
                <a:cs typeface="Times New Roman" panose="02020603050405020304" pitchFamily="18" charset="0"/>
              </a:rPr>
              <a:t>Ejemplos de Rastreo de Términos Antiguos a Nuevos. </a:t>
            </a:r>
          </a:p>
          <a:p>
            <a:pPr algn="ctr"/>
            <a:r>
              <a:rPr lang="es-MX" sz="2800" b="1" dirty="0">
                <a:solidFill>
                  <a:srgbClr val="FF0000"/>
                </a:solidFill>
                <a:latin typeface="Times New Roman" panose="02020603050405020304" pitchFamily="18" charset="0"/>
                <a:cs typeface="Times New Roman" panose="02020603050405020304" pitchFamily="18" charset="0"/>
              </a:rPr>
              <a:t>Lista completa Relacionada con Epilepsia</a:t>
            </a:r>
          </a:p>
        </p:txBody>
      </p:sp>
      <p:pic>
        <p:nvPicPr>
          <p:cNvPr id="2" name="Picture 1"/>
          <p:cNvPicPr>
            <a:picLocks noChangeAspect="1"/>
          </p:cNvPicPr>
          <p:nvPr/>
        </p:nvPicPr>
        <p:blipFill>
          <a:blip r:embed="rId3"/>
          <a:stretch>
            <a:fillRect/>
          </a:stretch>
        </p:blipFill>
        <p:spPr>
          <a:xfrm>
            <a:off x="1666129" y="1594885"/>
            <a:ext cx="8791279" cy="3508743"/>
          </a:xfrm>
          <a:prstGeom prst="rect">
            <a:avLst/>
          </a:prstGeom>
        </p:spPr>
      </p:pic>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455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2425545" y="403244"/>
            <a:ext cx="7409081" cy="645113"/>
          </a:xfrm>
          <a:prstGeom prst="rect">
            <a:avLst/>
          </a:prstGeom>
          <a:noFill/>
        </p:spPr>
        <p:txBody>
          <a:bodyPr wrap="none" rtlCol="0">
            <a:spAutoFit/>
          </a:bodyPr>
          <a:lstStyle/>
          <a:p>
            <a:pPr algn="ctr">
              <a:lnSpc>
                <a:spcPct val="107000"/>
              </a:lnSpc>
              <a:spcAft>
                <a:spcPts val="800"/>
              </a:spcAft>
            </a:pPr>
            <a:r>
              <a:rPr lang="es-MX"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Reglas para Clasificar Crisis (1 de 2)</a:t>
            </a:r>
            <a:endParaRPr lang="es-MX"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798990" y="1627272"/>
            <a:ext cx="10821880" cy="42401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endParaRPr lang="en-US" sz="1400" u="sng" dirty="0">
              <a:latin typeface="Times New Roman" panose="02020603050405020304" pitchFamily="18" charset="0"/>
              <a:ea typeface="Calibri" panose="020F0502020204030204" pitchFamily="34" charset="0"/>
              <a:cs typeface="Times New Roman" panose="02020603050405020304" pitchFamily="18" charset="0"/>
            </a:endParaRPr>
          </a:p>
          <a:p>
            <a:r>
              <a:rPr lang="es-ES" sz="1400" u="sng" dirty="0">
                <a:latin typeface="Times New Roman" panose="02020603050405020304" pitchFamily="18" charset="0"/>
                <a:cs typeface="Times New Roman" panose="02020603050405020304" pitchFamily="18" charset="0"/>
              </a:rPr>
              <a:t>Inicio:</a:t>
            </a:r>
            <a:r>
              <a:rPr lang="es-ES" sz="1400" dirty="0">
                <a:latin typeface="Times New Roman" panose="02020603050405020304" pitchFamily="18" charset="0"/>
                <a:cs typeface="Times New Roman" panose="02020603050405020304" pitchFamily="18" charset="0"/>
              </a:rPr>
              <a:t> Decida si el inicio de las convulsiones es focal o generalizada, usando un nivel de confianza del 80%.</a:t>
            </a:r>
          </a:p>
          <a:p>
            <a:endParaRPr lang="en-US" sz="1400" u="sng" dirty="0">
              <a:latin typeface="Times New Roman" panose="02020603050405020304" pitchFamily="18" charset="0"/>
              <a:ea typeface="Calibri" panose="020F0502020204030204" pitchFamily="34" charset="0"/>
              <a:cs typeface="Times New Roman" panose="02020603050405020304" pitchFamily="18" charset="0"/>
            </a:endParaRPr>
          </a:p>
          <a:p>
            <a:r>
              <a:rPr lang="es-ES" sz="1400" u="sng" dirty="0">
                <a:latin typeface="Times New Roman" panose="02020603050405020304" pitchFamily="18" charset="0"/>
                <a:cs typeface="Times New Roman" panose="02020603050405020304" pitchFamily="18" charset="0"/>
              </a:rPr>
              <a:t>Conciencia</a:t>
            </a:r>
            <a:r>
              <a:rPr lang="es-ES" sz="1400" dirty="0">
                <a:latin typeface="Times New Roman" panose="02020603050405020304" pitchFamily="18" charset="0"/>
                <a:cs typeface="Times New Roman" panose="02020603050405020304" pitchFamily="18" charset="0"/>
              </a:rPr>
              <a:t> : Para las crisis focales, decida si clasificar por el grado de conciencia u omitirla como un clasificador.</a:t>
            </a:r>
          </a:p>
          <a:p>
            <a:endParaRPr lang="es-ES" sz="1400" dirty="0">
              <a:latin typeface="Times New Roman" panose="02020603050405020304" pitchFamily="18" charset="0"/>
              <a:cs typeface="Times New Roman" panose="02020603050405020304" pitchFamily="18" charset="0"/>
            </a:endParaRPr>
          </a:p>
          <a:p>
            <a:r>
              <a:rPr lang="es-ES" sz="1400" u="sng" dirty="0">
                <a:latin typeface="Times New Roman" panose="02020603050405020304" pitchFamily="18" charset="0"/>
                <a:cs typeface="Times New Roman" panose="02020603050405020304" pitchFamily="18" charset="0"/>
              </a:rPr>
              <a:t>Conciencia alterada en cualquier punto</a:t>
            </a:r>
            <a:r>
              <a:rPr lang="es-ES" sz="1400" i="1" dirty="0">
                <a:latin typeface="Times New Roman" panose="02020603050405020304" pitchFamily="18" charset="0"/>
                <a:cs typeface="Times New Roman" panose="02020603050405020304" pitchFamily="18" charset="0"/>
              </a:rPr>
              <a:t>: U</a:t>
            </a:r>
            <a:r>
              <a:rPr lang="es-ES" sz="1400" dirty="0">
                <a:latin typeface="Times New Roman" panose="02020603050405020304" pitchFamily="18" charset="0"/>
                <a:cs typeface="Times New Roman" panose="02020603050405020304" pitchFamily="18" charset="0"/>
              </a:rPr>
              <a:t>na crisis focal es una </a:t>
            </a:r>
            <a:r>
              <a:rPr lang="es-ES" sz="1400" i="1" dirty="0">
                <a:latin typeface="Times New Roman" panose="02020603050405020304" pitchFamily="18" charset="0"/>
                <a:cs typeface="Times New Roman" panose="02020603050405020304" pitchFamily="18" charset="0"/>
              </a:rPr>
              <a:t>crisis focalizada de conciencia alterada</a:t>
            </a:r>
            <a:r>
              <a:rPr lang="es-ES" sz="1400" dirty="0">
                <a:latin typeface="Times New Roman" panose="02020603050405020304" pitchFamily="18" charset="0"/>
                <a:cs typeface="Times New Roman" panose="02020603050405020304" pitchFamily="18" charset="0"/>
              </a:rPr>
              <a:t> si la conciencia se altera en cualquier momento durante la crisis.</a:t>
            </a:r>
          </a:p>
          <a:p>
            <a:pPr indent="28575"/>
            <a:r>
              <a:rPr lang="en-US" sz="1400" dirty="0">
                <a:latin typeface="Times New Roman" panose="02020603050405020304" pitchFamily="18" charset="0"/>
                <a:ea typeface="Calibri" panose="020F0502020204030204" pitchFamily="34" charset="0"/>
                <a:cs typeface="Consolas" panose="020B0609020204030204" pitchFamily="49" charset="0"/>
              </a:rPr>
              <a:t> </a:t>
            </a:r>
            <a:endParaRPr lang="es-ES" sz="1400" dirty="0"/>
          </a:p>
          <a:p>
            <a:r>
              <a:rPr lang="es-ES" sz="1400" u="sng" dirty="0">
                <a:latin typeface="Times New Roman" panose="02020603050405020304" pitchFamily="18" charset="0"/>
                <a:cs typeface="Times New Roman" panose="02020603050405020304" pitchFamily="18" charset="0"/>
              </a:rPr>
              <a:t>El inicio predomina: C</a:t>
            </a:r>
            <a:r>
              <a:rPr lang="es-ES" sz="1400" dirty="0">
                <a:latin typeface="Times New Roman" panose="02020603050405020304" pitchFamily="18" charset="0"/>
                <a:cs typeface="Times New Roman" panose="02020603050405020304" pitchFamily="18" charset="0"/>
              </a:rPr>
              <a:t>lasifique una crisis focal por su primer signo o síntoma prominente. No cuente el arresto del comportamiento transitorio.</a:t>
            </a:r>
          </a:p>
          <a:p>
            <a:endParaRPr lang="en-US" sz="1400" u="sng" dirty="0">
              <a:latin typeface="Times New Roman" panose="02020603050405020304" pitchFamily="18" charset="0"/>
              <a:ea typeface="Calibri" panose="020F0502020204030204" pitchFamily="34" charset="0"/>
              <a:cs typeface="Consolas" panose="020B0609020204030204" pitchFamily="49" charset="0"/>
            </a:endParaRPr>
          </a:p>
          <a:p>
            <a:r>
              <a:rPr lang="es-ES" sz="1400" u="sng" dirty="0">
                <a:latin typeface="Times New Roman" panose="02020603050405020304" pitchFamily="18" charset="0"/>
                <a:cs typeface="Times New Roman" panose="02020603050405020304" pitchFamily="18" charset="0"/>
              </a:rPr>
              <a:t>Conducta de arresto: U</a:t>
            </a:r>
            <a:r>
              <a:rPr lang="es-ES" sz="1400" dirty="0">
                <a:latin typeface="Times New Roman" panose="02020603050405020304" pitchFamily="18" charset="0"/>
                <a:cs typeface="Times New Roman" panose="02020603050405020304" pitchFamily="18" charset="0"/>
              </a:rPr>
              <a:t>na crisis de arresto por comportamiento focal muestra el arresto de la conducta como la característica prominente de la crisis completa.</a:t>
            </a:r>
          </a:p>
          <a:p>
            <a:r>
              <a:rPr lang="en-US" sz="1400" dirty="0">
                <a:latin typeface="Times New Roman" panose="02020603050405020304" pitchFamily="18" charset="0"/>
                <a:ea typeface="Calibri" panose="020F0502020204030204" pitchFamily="34" charset="0"/>
                <a:cs typeface="Consolas" panose="020B0609020204030204" pitchFamily="49" charset="0"/>
              </a:rPr>
              <a:t> </a:t>
            </a:r>
            <a:endParaRPr lang="es-ES" sz="1400" dirty="0"/>
          </a:p>
          <a:p>
            <a:r>
              <a:rPr lang="es-ES" sz="1400" u="sng" dirty="0">
                <a:latin typeface="Times New Roman" panose="02020603050405020304" pitchFamily="18" charset="0"/>
                <a:cs typeface="Times New Roman" panose="02020603050405020304" pitchFamily="18" charset="0"/>
              </a:rPr>
              <a:t>Motor / no motor: U</a:t>
            </a:r>
            <a:r>
              <a:rPr lang="es-ES" sz="1400" dirty="0">
                <a:latin typeface="Times New Roman" panose="02020603050405020304" pitchFamily="18" charset="0"/>
                <a:cs typeface="Times New Roman" panose="02020603050405020304" pitchFamily="18" charset="0"/>
              </a:rPr>
              <a:t>na crisis focalizada con conciencia o dañada focalizada puede clasificarse posteriormente por características motoras o no motoras. Alternativamente, una crisis focal puede caracterizarse por características motoras o no motores, sin especificar el nivel de conciencia. Ejemplo, un </a:t>
            </a:r>
            <a:r>
              <a:rPr lang="es-ES" sz="1400" i="1" dirty="0">
                <a:latin typeface="Times New Roman" panose="02020603050405020304" pitchFamily="18" charset="0"/>
                <a:cs typeface="Times New Roman" panose="02020603050405020304" pitchFamily="18" charset="0"/>
              </a:rPr>
              <a:t>ataque tónico focal.</a:t>
            </a:r>
            <a:endParaRPr lang="en-US" sz="1400" i="1" dirty="0">
              <a:latin typeface="Times New Roman" panose="02020603050405020304" pitchFamily="18" charset="0"/>
              <a:cs typeface="Times New Roman" panose="02020603050405020304" pitchFamily="18" charset="0"/>
            </a:endParaRPr>
          </a:p>
        </p:txBody>
      </p:sp>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303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 Box 2"/>
          <p:cNvSpPr txBox="1">
            <a:spLocks noChangeArrowheads="1"/>
          </p:cNvSpPr>
          <p:nvPr/>
        </p:nvSpPr>
        <p:spPr bwMode="auto">
          <a:xfrm>
            <a:off x="6563834" y="1224295"/>
            <a:ext cx="4104166" cy="32207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s-ES" sz="1400" u="sng" dirty="0">
                <a:latin typeface="Times New Roman" panose="02020603050405020304" pitchFamily="18" charset="0"/>
                <a:cs typeface="Times New Roman" panose="02020603050405020304" pitchFamily="18" charset="0"/>
              </a:rPr>
              <a:t>Términos opcionales: </a:t>
            </a:r>
            <a:r>
              <a:rPr lang="es-ES" sz="1400" dirty="0">
                <a:latin typeface="Times New Roman" panose="02020603050405020304" pitchFamily="18" charset="0"/>
                <a:cs typeface="Times New Roman" panose="02020603050405020304" pitchFamily="18" charset="0"/>
              </a:rPr>
              <a:t>los términos tales como motor o no motor pueden omitirse cuando el tipo de crisis no es ambiguo.</a:t>
            </a:r>
          </a:p>
          <a:p>
            <a:endParaRPr lang="es-ES" sz="1400" dirty="0">
              <a:latin typeface="Times New Roman" panose="02020603050405020304" pitchFamily="18" charset="0"/>
              <a:cs typeface="Times New Roman" panose="02020603050405020304" pitchFamily="18" charset="0"/>
            </a:endParaRPr>
          </a:p>
          <a:p>
            <a:r>
              <a:rPr lang="es-ES" sz="1400" u="sng" dirty="0">
                <a:latin typeface="Times New Roman" panose="02020603050405020304" pitchFamily="18" charset="0"/>
                <a:cs typeface="Times New Roman" panose="02020603050405020304" pitchFamily="18" charset="0"/>
              </a:rPr>
              <a:t>Descripciones adicionales: </a:t>
            </a:r>
            <a:r>
              <a:rPr lang="es-ES" sz="1400" dirty="0">
                <a:latin typeface="Times New Roman" panose="02020603050405020304" pitchFamily="18" charset="0"/>
                <a:cs typeface="Times New Roman" panose="02020603050405020304" pitchFamily="18" charset="0"/>
              </a:rPr>
              <a:t>se recomienda añadir descripciones de otros signos y síntomas, descripciones sugeridas o texto libre. Estos no alteran el tipo de crisis. Ejemplo: </a:t>
            </a:r>
            <a:r>
              <a:rPr lang="es-ES" sz="1400" i="1" dirty="0">
                <a:latin typeface="Times New Roman" panose="02020603050405020304" pitchFamily="18" charset="0"/>
                <a:cs typeface="Times New Roman" panose="02020603050405020304" pitchFamily="18" charset="0"/>
              </a:rPr>
              <a:t>crisis emocional focal</a:t>
            </a:r>
            <a:r>
              <a:rPr lang="es-ES" sz="1400" dirty="0">
                <a:latin typeface="Times New Roman" panose="02020603050405020304" pitchFamily="18" charset="0"/>
                <a:cs typeface="Times New Roman" panose="02020603050405020304" pitchFamily="18" charset="0"/>
              </a:rPr>
              <a:t> con actividad tónica del brazo derecho e hiperventilación.</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1400" dirty="0">
              <a:latin typeface="Times New Roman" panose="02020603050405020304" pitchFamily="18" charset="0"/>
              <a:cs typeface="Times New Roman" panose="02020603050405020304" pitchFamily="18" charset="0"/>
            </a:endParaRPr>
          </a:p>
          <a:p>
            <a:r>
              <a:rPr lang="es-ES" sz="1400" u="sng" dirty="0">
                <a:latin typeface="Times New Roman" panose="02020603050405020304" pitchFamily="18" charset="0"/>
                <a:cs typeface="Times New Roman" panose="02020603050405020304" pitchFamily="18" charset="0"/>
              </a:rPr>
              <a:t>Bilateral vs. generalizado: </a:t>
            </a:r>
            <a:r>
              <a:rPr lang="es-ES" sz="1400" dirty="0">
                <a:latin typeface="Times New Roman" panose="02020603050405020304" pitchFamily="18" charset="0"/>
                <a:cs typeface="Times New Roman" panose="02020603050405020304" pitchFamily="18" charset="0"/>
              </a:rPr>
              <a:t>use el término "bilateral" para las crisis  tónico-clónicas que se propagan a ambos hemisferios y "generalizadas" para las crisis que aparentemente se originan simultáneamente en ambos.</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Consolas" panose="020B0609020204030204" pitchFamily="49" charset="0"/>
              </a:rPr>
              <a:t>.</a:t>
            </a:r>
          </a:p>
        </p:txBody>
      </p:sp>
      <p:sp>
        <p:nvSpPr>
          <p:cNvPr id="5" name="TextBox 4"/>
          <p:cNvSpPr txBox="1"/>
          <p:nvPr/>
        </p:nvSpPr>
        <p:spPr>
          <a:xfrm>
            <a:off x="3230121" y="403244"/>
            <a:ext cx="5799921" cy="522259"/>
          </a:xfrm>
          <a:prstGeom prst="rect">
            <a:avLst/>
          </a:prstGeom>
          <a:noFill/>
        </p:spPr>
        <p:txBody>
          <a:bodyPr wrap="none" rtlCol="0">
            <a:spAutoFit/>
          </a:bodyPr>
          <a:lstStyle/>
          <a:p>
            <a:pPr algn="ctr">
              <a:lnSpc>
                <a:spcPct val="107000"/>
              </a:lnSpc>
              <a:spcAft>
                <a:spcPts val="800"/>
              </a:spcAft>
            </a:pPr>
            <a:r>
              <a:rPr lang="es-MX"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Reglas para Clasificar Crisis (2 de 2)</a:t>
            </a:r>
            <a:endParaRPr lang="es-MX"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891195" y="4607041"/>
            <a:ext cx="8489726" cy="20876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s-ES" sz="1400" u="sng" dirty="0">
                <a:latin typeface="Times New Roman" panose="02020603050405020304" pitchFamily="18" charset="0"/>
                <a:cs typeface="Times New Roman" panose="02020603050405020304" pitchFamily="18" charset="0"/>
              </a:rPr>
              <a:t>Ausencia atípica: la ausencia es atípica si tiene un inicio o una compensación lentos, cambios marcados en el tono o ondas puntas en el EEG de al menos de 3 por segundo.</a:t>
            </a:r>
          </a:p>
          <a:p>
            <a:endParaRPr lang="en-US" sz="1400" u="sng" dirty="0">
              <a:latin typeface="Times New Roman" panose="02020603050405020304" pitchFamily="18" charset="0"/>
              <a:ea typeface="Calibri" panose="020F0502020204030204" pitchFamily="34" charset="0"/>
              <a:cs typeface="Times New Roman" panose="02020603050405020304" pitchFamily="18" charset="0"/>
            </a:endParaRPr>
          </a:p>
          <a:p>
            <a:r>
              <a:rPr lang="es-ES" sz="1400" u="sng" dirty="0">
                <a:latin typeface="Times New Roman" panose="02020603050405020304" pitchFamily="18" charset="0"/>
                <a:cs typeface="Times New Roman" panose="02020603050405020304" pitchFamily="18" charset="0"/>
              </a:rPr>
              <a:t>Clónico vs. mioclónico: Clónico se refiere a sostener sacudidas rítmicas y mioclónicas a una sacudida regular no sostenida.</a:t>
            </a:r>
          </a:p>
          <a:p>
            <a:endParaRPr lang="en-US" sz="1400" u="sng" dirty="0">
              <a:latin typeface="Times New Roman" panose="02020603050405020304" pitchFamily="18" charset="0"/>
              <a:ea typeface="Calibri" panose="020F0502020204030204" pitchFamily="34" charset="0"/>
              <a:cs typeface="Times New Roman" panose="02020603050405020304" pitchFamily="18" charset="0"/>
            </a:endParaRPr>
          </a:p>
          <a:p>
            <a:r>
              <a:rPr lang="es-ES" sz="1400" u="sng" dirty="0">
                <a:latin typeface="Times New Roman" panose="02020603050405020304" pitchFamily="18" charset="0"/>
                <a:cs typeface="Times New Roman" panose="02020603050405020304" pitchFamily="18" charset="0"/>
              </a:rPr>
              <a:t>Mioclonía del párpado: la ausencia de mioclonía en los párpados se refiere a la sacudida forzada hacia arriba de los párpados durante una crisis de ausencia.</a:t>
            </a:r>
            <a:endParaRPr lang="en-US" sz="1400" u="sng"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357EA73D-0B36-4719-9A84-0560B8FE9015}"/>
              </a:ext>
            </a:extLst>
          </p:cNvPr>
          <p:cNvPicPr>
            <a:picLocks noChangeAspect="1"/>
          </p:cNvPicPr>
          <p:nvPr/>
        </p:nvPicPr>
        <p:blipFill rotWithShape="1">
          <a:blip r:embed="rId3"/>
          <a:srcRect l="37343" t="22758" r="13437" b="19019"/>
          <a:stretch/>
        </p:blipFill>
        <p:spPr>
          <a:xfrm>
            <a:off x="1646993" y="1224295"/>
            <a:ext cx="4916841" cy="3271651"/>
          </a:xfrm>
          <a:prstGeom prst="rect">
            <a:avLst/>
          </a:prstGeom>
        </p:spPr>
      </p:pic>
    </p:spTree>
    <p:extLst>
      <p:ext uri="{BB962C8B-B14F-4D97-AF65-F5344CB8AC3E}">
        <p14:creationId xmlns:p14="http://schemas.microsoft.com/office/powerpoint/2010/main" val="1163922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 name="Rectangle 4"/>
          <p:cNvSpPr/>
          <p:nvPr/>
        </p:nvSpPr>
        <p:spPr>
          <a:xfrm>
            <a:off x="3247690" y="1921718"/>
            <a:ext cx="6748566" cy="3200876"/>
          </a:xfrm>
          <a:prstGeom prst="rect">
            <a:avLst/>
          </a:prstGeom>
        </p:spPr>
        <p:txBody>
          <a:bodyPr wrap="square">
            <a:spAutoFit/>
          </a:bodyPr>
          <a:lstStyle/>
          <a:p>
            <a:r>
              <a:rPr lang="es-MX" sz="2000" b="1" dirty="0">
                <a:latin typeface="Times New Roman" panose="02020603050405020304" pitchFamily="18" charset="0"/>
                <a:cs typeface="Times New Roman" panose="02020603050405020304" pitchFamily="18" charset="0"/>
              </a:rPr>
              <a:t>El efecto neto de actualizar la Clasificación de las crisis epilépticas debe ser el siguiente: </a:t>
            </a:r>
          </a:p>
          <a:p>
            <a:endParaRPr lang="es-MX" dirty="0">
              <a:latin typeface="Times New Roman" panose="02020603050405020304" pitchFamily="18" charset="0"/>
              <a:cs typeface="Times New Roman" panose="02020603050405020304" pitchFamily="18" charset="0"/>
            </a:endParaRPr>
          </a:p>
          <a:p>
            <a:pPr marL="342900" indent="-342900">
              <a:buAutoNum type="arabicPeriod"/>
            </a:pPr>
            <a:r>
              <a:rPr lang="es-MX" dirty="0">
                <a:latin typeface="Times New Roman" panose="02020603050405020304" pitchFamily="18" charset="0"/>
                <a:cs typeface="Times New Roman" panose="02020603050405020304" pitchFamily="18" charset="0"/>
              </a:rPr>
              <a:t>Facilitar la clasificación de crisis que no encajaban en las categorías previas.</a:t>
            </a:r>
          </a:p>
          <a:p>
            <a:pPr marL="342900" indent="-342900">
              <a:buAutoNum type="arabicPeriod"/>
            </a:pPr>
            <a:endParaRPr lang="es-MX" dirty="0">
              <a:latin typeface="Times New Roman" panose="02020603050405020304" pitchFamily="18" charset="0"/>
              <a:cs typeface="Times New Roman" panose="02020603050405020304" pitchFamily="18" charset="0"/>
            </a:endParaRPr>
          </a:p>
          <a:p>
            <a:pPr marL="342900" indent="-342900">
              <a:buAutoNum type="arabicPeriod"/>
            </a:pPr>
            <a:r>
              <a:rPr lang="es-MX" dirty="0">
                <a:latin typeface="Times New Roman" panose="02020603050405020304" pitchFamily="18" charset="0"/>
                <a:cs typeface="Times New Roman" panose="02020603050405020304" pitchFamily="18" charset="0"/>
              </a:rPr>
              <a:t>Clarificar a qué se refiere cuando un tipo particular de crisis es definida</a:t>
            </a:r>
          </a:p>
          <a:p>
            <a:pPr marL="342900" indent="-342900">
              <a:buAutoNum type="arabicPeriod"/>
            </a:pPr>
            <a:endParaRPr lang="es-MX" dirty="0">
              <a:latin typeface="Times New Roman" panose="02020603050405020304" pitchFamily="18" charset="0"/>
              <a:cs typeface="Times New Roman" panose="02020603050405020304" pitchFamily="18" charset="0"/>
            </a:endParaRPr>
          </a:p>
          <a:p>
            <a:pPr marL="342900" indent="-342900">
              <a:buAutoNum type="arabicPeriod"/>
            </a:pPr>
            <a:r>
              <a:rPr lang="es-MX" dirty="0">
                <a:latin typeface="Times New Roman" panose="02020603050405020304" pitchFamily="18" charset="0"/>
                <a:cs typeface="Times New Roman" panose="02020603050405020304" pitchFamily="18" charset="0"/>
              </a:rPr>
              <a:t>Proveer mayor transparencia en la terminología para la comunidad no médica.</a:t>
            </a:r>
          </a:p>
        </p:txBody>
      </p:sp>
      <p:sp>
        <p:nvSpPr>
          <p:cNvPr id="8" name="TextBox 7"/>
          <p:cNvSpPr txBox="1"/>
          <p:nvPr/>
        </p:nvSpPr>
        <p:spPr>
          <a:xfrm>
            <a:off x="4805550" y="404447"/>
            <a:ext cx="2058577" cy="523220"/>
          </a:xfrm>
          <a:prstGeom prst="rect">
            <a:avLst/>
          </a:prstGeom>
          <a:noFill/>
        </p:spPr>
        <p:txBody>
          <a:bodyPr wrap="none" rtlCol="0">
            <a:spAutoFit/>
          </a:bodyPr>
          <a:lstStyle/>
          <a:p>
            <a:r>
              <a:rPr lang="es-MX" sz="2800" b="1" dirty="0">
                <a:solidFill>
                  <a:srgbClr val="FF0000"/>
                </a:solidFill>
                <a:latin typeface="Times New Roman" panose="02020603050405020304" pitchFamily="18" charset="0"/>
                <a:cs typeface="Times New Roman" panose="02020603050405020304" pitchFamily="18" charset="0"/>
              </a:rPr>
              <a:t>Efecto Neto </a:t>
            </a: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399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 name="Rectangle 4"/>
          <p:cNvSpPr/>
          <p:nvPr/>
        </p:nvSpPr>
        <p:spPr>
          <a:xfrm>
            <a:off x="2578608" y="1997839"/>
            <a:ext cx="7391400" cy="1938992"/>
          </a:xfrm>
          <a:prstGeom prst="rect">
            <a:avLst/>
          </a:prstGeom>
        </p:spPr>
        <p:txBody>
          <a:bodyPr wrap="square">
            <a:spAutoFit/>
          </a:bodyPr>
          <a:lstStyle/>
          <a:p>
            <a:r>
              <a:rPr lang="es-MX" sz="2400" dirty="0">
                <a:solidFill>
                  <a:srgbClr val="0000FF"/>
                </a:solidFill>
                <a:latin typeface="Times New Roman" panose="02020603050405020304" pitchFamily="18" charset="0"/>
                <a:cs typeface="Times New Roman" panose="02020603050405020304" pitchFamily="18" charset="0"/>
              </a:rPr>
              <a:t>1. Una mujer despierta viendo a su esposo tener una crisis en la cama. Ella no atestigua el comienzo de la crisis, pero describe una posición de rigidez bilateral seguida de agitación de las extremidades. El EEG y MRI fueron normales.</a:t>
            </a:r>
          </a:p>
        </p:txBody>
      </p:sp>
      <p:sp>
        <p:nvSpPr>
          <p:cNvPr id="8" name="Rectangle 7"/>
          <p:cNvSpPr/>
          <p:nvPr/>
        </p:nvSpPr>
        <p:spPr>
          <a:xfrm>
            <a:off x="2578608" y="2043558"/>
            <a:ext cx="7391400" cy="18038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9" name="TextBox 8"/>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670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51176" y="2583459"/>
            <a:ext cx="7391400" cy="3046988"/>
          </a:xfrm>
          <a:prstGeom prst="rect">
            <a:avLst/>
          </a:prstGeom>
        </p:spPr>
        <p:txBody>
          <a:bodyPr wrap="square">
            <a:spAutoFit/>
          </a:bodyPr>
          <a:lstStyle/>
          <a:p>
            <a:r>
              <a:rPr lang="es-MX" sz="2400" dirty="0">
                <a:solidFill>
                  <a:srgbClr val="0000FF"/>
                </a:solidFill>
                <a:latin typeface="Times New Roman" panose="02020603050405020304" pitchFamily="18" charset="0"/>
                <a:cs typeface="Times New Roman" panose="02020603050405020304" pitchFamily="18" charset="0"/>
              </a:rPr>
              <a:t>1. 1. Una mujer despierta viendo a su esposo tener una crisis en la cama. Ella no atestigua el comienzo de la crisis, pero describe una posición de rigidez bilateral seguida de agitación de las extremidades. El EEG y MRI fueron normales. </a:t>
            </a:r>
            <a:r>
              <a:rPr lang="es-MX" sz="2400" dirty="0">
                <a:latin typeface="Times New Roman" panose="02020603050405020304" pitchFamily="18" charset="0"/>
                <a:cs typeface="Times New Roman" panose="02020603050405020304" pitchFamily="18" charset="0"/>
              </a:rPr>
              <a:t>Esta crisis es clasificada como </a:t>
            </a:r>
            <a:r>
              <a:rPr lang="es-MX" sz="2400" i="1" dirty="0">
                <a:latin typeface="Times New Roman" panose="02020603050405020304" pitchFamily="18" charset="0"/>
                <a:cs typeface="Times New Roman" panose="02020603050405020304" pitchFamily="18" charset="0"/>
              </a:rPr>
              <a:t>tónico-clónica de inicio desconocido. </a:t>
            </a:r>
            <a:r>
              <a:rPr lang="es-MX" sz="2400" dirty="0">
                <a:latin typeface="Times New Roman" panose="02020603050405020304" pitchFamily="18" charset="0"/>
                <a:cs typeface="Times New Roman" panose="02020603050405020304" pitchFamily="18" charset="0"/>
              </a:rPr>
              <a:t>No hay información complementaria para determinar si el inicio fue focal o generalizado. En la clasificación Antigua, esta crisis sería no clasificable</a:t>
            </a:r>
          </a:p>
        </p:txBody>
      </p:sp>
      <p:sp>
        <p:nvSpPr>
          <p:cNvPr id="5" name="Rectangle 4"/>
          <p:cNvSpPr/>
          <p:nvPr/>
        </p:nvSpPr>
        <p:spPr>
          <a:xfrm>
            <a:off x="2551176" y="2515075"/>
            <a:ext cx="7391400" cy="3046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Times New Roman" panose="02020603050405020304" pitchFamily="18" charset="0"/>
            </a:endParaRPr>
          </a:p>
        </p:txBody>
      </p:sp>
      <p:sp>
        <p:nvSpPr>
          <p:cNvPr id="6" name="TextBox 5"/>
          <p:cNvSpPr txBox="1"/>
          <p:nvPr/>
        </p:nvSpPr>
        <p:spPr>
          <a:xfrm>
            <a:off x="3904305" y="1506706"/>
            <a:ext cx="5577168"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a:t>
            </a:r>
            <a:r>
              <a:rPr lang="en-US" sz="2000" dirty="0">
                <a:latin typeface="Times New Roman" panose="02020603050405020304" pitchFamily="18" charset="0"/>
                <a:cs typeface="Times New Roman" panose="02020603050405020304" pitchFamily="18" charset="0"/>
              </a:rPr>
              <a:t>= No </a:t>
            </a:r>
            <a:r>
              <a:rPr lang="en-US" sz="2000" dirty="0" err="1">
                <a:latin typeface="Times New Roman" panose="02020603050405020304" pitchFamily="18" charset="0"/>
                <a:cs typeface="Times New Roman" panose="02020603050405020304" pitchFamily="18" charset="0"/>
              </a:rPr>
              <a:t>clasificable</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a:t>
            </a:r>
            <a:r>
              <a:rPr lang="en-US" sz="2000" dirty="0">
                <a:latin typeface="Times New Roman" panose="02020603050405020304" pitchFamily="18" charset="0"/>
                <a:cs typeface="Times New Roman" panose="02020603050405020304" pitchFamily="18" charset="0"/>
              </a:rPr>
              <a:t>= Crisis </a:t>
            </a:r>
            <a:r>
              <a:rPr lang="en-US" sz="2000" dirty="0" err="1">
                <a:latin typeface="Times New Roman" panose="02020603050405020304" pitchFamily="18" charset="0"/>
                <a:cs typeface="Times New Roman" panose="02020603050405020304" pitchFamily="18" charset="0"/>
              </a:rPr>
              <a:t>tónico-clónica</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inicio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desconocido</a:t>
            </a:r>
            <a:endParaRPr lang="en-US"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231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651760" y="1898235"/>
            <a:ext cx="7391400" cy="1200329"/>
          </a:xfrm>
          <a:prstGeom prst="rect">
            <a:avLst/>
          </a:prstGeom>
        </p:spPr>
        <p:txBody>
          <a:bodyPr wrap="square">
            <a:spAutoFit/>
          </a:bodyPr>
          <a:lstStyle/>
          <a:p>
            <a:r>
              <a:rPr lang="es-MX" sz="2400" dirty="0">
                <a:solidFill>
                  <a:srgbClr val="0000FF"/>
                </a:solidFill>
                <a:latin typeface="Times New Roman" panose="02020603050405020304" pitchFamily="18" charset="0"/>
                <a:cs typeface="Times New Roman" panose="02020603050405020304" pitchFamily="18" charset="0"/>
              </a:rPr>
              <a:t>2. En un escenario alternativo del caso #1, el EEG muestra claramente ondas lentas de foco parietal derecho. La RM muestra una displasia cortical en la región parietal derecha</a:t>
            </a:r>
          </a:p>
        </p:txBody>
      </p:sp>
      <p:sp>
        <p:nvSpPr>
          <p:cNvPr id="5" name="Rectangle 4"/>
          <p:cNvSpPr/>
          <p:nvPr/>
        </p:nvSpPr>
        <p:spPr>
          <a:xfrm>
            <a:off x="2651760" y="1775786"/>
            <a:ext cx="7391400" cy="14062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90AC76A7-83B8-4B71-AB91-65DB20AA530D}"/>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812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679192" y="2467549"/>
            <a:ext cx="7391400" cy="3785652"/>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2. </a:t>
            </a:r>
            <a:r>
              <a:rPr lang="es-MX" sz="2400" dirty="0">
                <a:solidFill>
                  <a:srgbClr val="0000FF"/>
                </a:solidFill>
                <a:latin typeface="Times New Roman" panose="02020603050405020304" pitchFamily="18" charset="0"/>
                <a:cs typeface="Times New Roman" panose="02020603050405020304" pitchFamily="18" charset="0"/>
              </a:rPr>
              <a:t>En un escenario alternativo del caso #1, el EEG muestra claramente ondas lentas de foco parietal derecho. La RM muestra una displasia cortical en la región parietal derecha</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estas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circunstancias</a:t>
            </a:r>
            <a:r>
              <a:rPr lang="en-US" sz="2400" dirty="0">
                <a:latin typeface="Times New Roman" panose="02020603050405020304" pitchFamily="18" charset="0"/>
                <a:cs typeface="Times New Roman" panose="02020603050405020304" pitchFamily="18" charset="0"/>
              </a:rPr>
              <a:t>, la crisis </a:t>
            </a:r>
            <a:r>
              <a:rPr lang="en-US" sz="2400" dirty="0" err="1">
                <a:latin typeface="Times New Roman" panose="02020603050405020304" pitchFamily="18" charset="0"/>
                <a:cs typeface="Times New Roman" panose="02020603050405020304" pitchFamily="18" charset="0"/>
              </a:rPr>
              <a:t>puede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clasificarse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como</a:t>
            </a:r>
            <a:r>
              <a:rPr lang="en-US" sz="2400" dirty="0">
                <a:latin typeface="Times New Roman" panose="02020603050405020304" pitchFamily="18" charset="0"/>
                <a:cs typeface="Times New Roman" panose="02020603050405020304" pitchFamily="18" charset="0"/>
              </a:rPr>
              <a:t> focal con </a:t>
            </a:r>
            <a:r>
              <a:rPr lang="en-US" sz="2400" dirty="0" err="1">
                <a:latin typeface="Times New Roman" panose="02020603050405020304" pitchFamily="18" charset="0"/>
                <a:cs typeface="Times New Roman" panose="02020603050405020304" pitchFamily="18" charset="0"/>
              </a:rPr>
              <a:t>progresión</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tónico-clónica</a:t>
            </a:r>
            <a:r>
              <a:rPr lang="en-US" sz="2400" dirty="0">
                <a:latin typeface="Times New Roman" panose="02020603050405020304" pitchFamily="18" charset="0"/>
                <a:cs typeface="Times New Roman" panose="02020603050405020304" pitchFamily="18" charset="0"/>
              </a:rPr>
              <a:t> bilateral, a </a:t>
            </a:r>
            <a:r>
              <a:rPr lang="en-US" sz="2400" dirty="0" err="1">
                <a:latin typeface="Times New Roman" panose="02020603050405020304" pitchFamily="18" charset="0"/>
                <a:cs typeface="Times New Roman" panose="02020603050405020304" pitchFamily="18" charset="0"/>
              </a:rPr>
              <a:t>pesar</a:t>
            </a:r>
            <a:r>
              <a:rPr lang="en-US" sz="2400" dirty="0">
                <a:latin typeface="Times New Roman" panose="02020603050405020304" pitchFamily="18" charset="0"/>
                <a:cs typeface="Times New Roman" panose="02020603050405020304" pitchFamily="18" charset="0"/>
              </a:rPr>
              <a:t> de no </a:t>
            </a:r>
            <a:r>
              <a:rPr lang="es-MX" sz="2400" dirty="0">
                <a:latin typeface="Times New Roman" panose="02020603050405020304" pitchFamily="18" charset="0"/>
                <a:cs typeface="Times New Roman" panose="02020603050405020304" pitchFamily="18" charset="0"/>
              </a:rPr>
              <a:t>conocer</a:t>
            </a:r>
            <a:r>
              <a:rPr lang="en-US" sz="2400" dirty="0">
                <a:latin typeface="Times New Roman" panose="02020603050405020304" pitchFamily="18" charset="0"/>
                <a:cs typeface="Times New Roman" panose="02020603050405020304" pitchFamily="18" charset="0"/>
              </a:rPr>
              <a:t> el </a:t>
            </a:r>
            <a:r>
              <a:rPr lang="en-US" sz="2400" dirty="0" err="1">
                <a:latin typeface="Times New Roman" panose="02020603050405020304" pitchFamily="18" charset="0"/>
                <a:cs typeface="Times New Roman" panose="02020603050405020304" pitchFamily="18" charset="0"/>
              </a:rPr>
              <a:t>inicio</a:t>
            </a:r>
            <a:r>
              <a:rPr lang="en-US" sz="2400" dirty="0">
                <a:latin typeface="Times New Roman" panose="02020603050405020304" pitchFamily="18" charset="0"/>
                <a:cs typeface="Times New Roman" panose="02020603050405020304" pitchFamily="18" charset="0"/>
              </a:rPr>
              <a:t> de la crisis, </a:t>
            </a:r>
            <a:r>
              <a:rPr lang="en-US" sz="2400" dirty="0" err="1">
                <a:latin typeface="Times New Roman" panose="02020603050405020304" pitchFamily="18" charset="0"/>
                <a:cs typeface="Times New Roman" panose="02020603050405020304" pitchFamily="18" charset="0"/>
              </a:rPr>
              <a:t>debido</a:t>
            </a:r>
            <a:r>
              <a:rPr lang="en-US" sz="2400" dirty="0">
                <a:latin typeface="Times New Roman" panose="02020603050405020304" pitchFamily="18" charset="0"/>
                <a:cs typeface="Times New Roman" panose="02020603050405020304" pitchFamily="18" charset="0"/>
              </a:rPr>
              <a:t> a que la </a:t>
            </a:r>
            <a:r>
              <a:rPr lang="en-US" sz="2400" dirty="0" err="1">
                <a:latin typeface="Times New Roman" panose="02020603050405020304" pitchFamily="18" charset="0"/>
                <a:cs typeface="Times New Roman" panose="02020603050405020304" pitchFamily="18" charset="0"/>
              </a:rPr>
              <a:t>etiología</a:t>
            </a:r>
            <a:r>
              <a:rPr lang="en-US" sz="2400" dirty="0">
                <a:latin typeface="Times New Roman" panose="02020603050405020304" pitchFamily="18" charset="0"/>
                <a:cs typeface="Times New Roman" panose="02020603050405020304" pitchFamily="18" charset="0"/>
              </a:rPr>
              <a:t> focal ha </a:t>
            </a:r>
            <a:r>
              <a:rPr lang="en-US" sz="2400" dirty="0" err="1">
                <a:latin typeface="Times New Roman" panose="02020603050405020304" pitchFamily="18" charset="0"/>
                <a:cs typeface="Times New Roman" panose="02020603050405020304" pitchFamily="18" charset="0"/>
              </a:rPr>
              <a:t>sido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identificada</a:t>
            </a:r>
            <a:r>
              <a:rPr lang="en-US" sz="2400" dirty="0">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y la abrumadora probabilidad es que la crisis tuvo un inicio focal. La clasificación anterior habría clasificado como crisis parcial, secundariamente generalizada.</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679192" y="2465173"/>
            <a:ext cx="73914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Times New Roman" panose="02020603050405020304" pitchFamily="18" charset="0"/>
            </a:endParaRPr>
          </a:p>
        </p:txBody>
      </p:sp>
      <p:sp>
        <p:nvSpPr>
          <p:cNvPr id="6" name="TextBox 5"/>
          <p:cNvSpPr txBox="1"/>
          <p:nvPr/>
        </p:nvSpPr>
        <p:spPr>
          <a:xfrm>
            <a:off x="2805154" y="1434381"/>
            <a:ext cx="6914437"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Antigua =</a:t>
            </a:r>
            <a:r>
              <a:rPr lang="en-US" sz="2000" dirty="0">
                <a:latin typeface="Times New Roman" panose="02020603050405020304" pitchFamily="18" charset="0"/>
                <a:cs typeface="Times New Roman" panose="02020603050405020304" pitchFamily="18" charset="0"/>
              </a:rPr>
              <a:t>crisis de </a:t>
            </a:r>
            <a:r>
              <a:rPr lang="en-US" sz="2000" dirty="0" err="1">
                <a:latin typeface="Times New Roman" panose="02020603050405020304" pitchFamily="18" charset="0"/>
                <a:cs typeface="Times New Roman" panose="02020603050405020304" pitchFamily="18" charset="0"/>
              </a:rPr>
              <a:t>inicio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parcial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secundariamente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generalizada</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focales</a:t>
            </a:r>
            <a:r>
              <a:rPr lang="en-US" sz="2000" dirty="0">
                <a:latin typeface="Times New Roman" panose="02020603050405020304" pitchFamily="18" charset="0"/>
                <a:cs typeface="Times New Roman" panose="02020603050405020304" pitchFamily="18" charset="0"/>
              </a:rPr>
              <a:t> con progression a </a:t>
            </a:r>
            <a:r>
              <a:rPr lang="en-US" sz="2000" dirty="0" err="1">
                <a:latin typeface="Times New Roman" panose="02020603050405020304" pitchFamily="18" charset="0"/>
                <a:cs typeface="Times New Roman" panose="02020603050405020304" pitchFamily="18" charset="0"/>
              </a:rPr>
              <a:t>tónico-clónico</a:t>
            </a:r>
            <a:r>
              <a:rPr lang="en-US" sz="2000" dirty="0">
                <a:latin typeface="Times New Roman" panose="02020603050405020304" pitchFamily="18" charset="0"/>
                <a:cs typeface="Times New Roman" panose="02020603050405020304" pitchFamily="18" charset="0"/>
              </a:rPr>
              <a:t> bilateral</a:t>
            </a:r>
            <a:endParaRPr lang="en-US" sz="20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a:extLst>
              <a:ext uri="{FF2B5EF4-FFF2-40B4-BE49-F238E27FC236}">
                <a16:creationId xmlns:a16="http://schemas.microsoft.com/office/drawing/2014/main" id="{9068F4EB-4DB7-404E-AC54-7B1E9C13EDA2}"/>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448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495172" y="1991230"/>
            <a:ext cx="7401685" cy="1569660"/>
          </a:xfrm>
          <a:prstGeom prst="rect">
            <a:avLst/>
          </a:prstGeom>
        </p:spPr>
        <p:txBody>
          <a:bodyPr wrap="square">
            <a:spAutoFit/>
          </a:bodyPr>
          <a:lstStyle/>
          <a:p>
            <a:r>
              <a:rPr lang="es-MX" sz="2400" dirty="0">
                <a:solidFill>
                  <a:srgbClr val="0000FF"/>
                </a:solidFill>
                <a:latin typeface="Times New Roman" panose="02020603050405020304" pitchFamily="18" charset="0"/>
                <a:cs typeface="Times New Roman" panose="02020603050405020304" pitchFamily="18" charset="0"/>
              </a:rPr>
              <a:t>3.Un niño es diagnosticado con síndrome de Lennox-</a:t>
            </a:r>
            <a:r>
              <a:rPr lang="es-MX" sz="2400" dirty="0" err="1">
                <a:solidFill>
                  <a:srgbClr val="0000FF"/>
                </a:solidFill>
                <a:latin typeface="Times New Roman" panose="02020603050405020304" pitchFamily="18" charset="0"/>
                <a:cs typeface="Times New Roman" panose="02020603050405020304" pitchFamily="18" charset="0"/>
              </a:rPr>
              <a:t>Gastaut</a:t>
            </a:r>
            <a:r>
              <a:rPr lang="es-MX" sz="2400" dirty="0">
                <a:solidFill>
                  <a:srgbClr val="0000FF"/>
                </a:solidFill>
                <a:latin typeface="Times New Roman" panose="02020603050405020304" pitchFamily="18" charset="0"/>
                <a:cs typeface="Times New Roman" panose="02020603050405020304" pitchFamily="18" charset="0"/>
              </a:rPr>
              <a:t> de etiología desconocida. El EEG muestra trenes de punta onda lenta. El tipo de crisis incluye ausencias entre otros.</a:t>
            </a:r>
          </a:p>
        </p:txBody>
      </p:sp>
      <p:sp>
        <p:nvSpPr>
          <p:cNvPr id="5" name="Rectangle 4"/>
          <p:cNvSpPr/>
          <p:nvPr/>
        </p:nvSpPr>
        <p:spPr>
          <a:xfrm>
            <a:off x="2505456" y="1997841"/>
            <a:ext cx="7391400" cy="1569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DFF75B-794C-4C32-BCB0-3227EF849F46}"/>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4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905000" y="838201"/>
            <a:ext cx="8382000"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49263"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114300" indent="342900" defTabSz="449263"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defTabSz="449263"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defTabSz="449263"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defTabSz="449263"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Crisis parciales (comienzan en un solo lugar)</a:t>
            </a:r>
          </a:p>
          <a:p>
            <a:pPr lvl="3"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Simple ( sin pérdida de la consciencia o memoria)</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Sensorial</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Motora</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Sensorial -Motora</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Psíquica  ( pensamientos o percepciones)</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Autonómica ( fiebre, nauseas, enrojecimiento, etc.)</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Compleja (pérdida de la consciencia o alteración de la memoria)</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Con o sin aura (advertencia)</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Con o sin automatismos </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Generalizadas secundariamente</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Crisis Generalizadas (comienzo aparente sobre amplias áreas del cerebro )</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Ausencia (pequeño mal)</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Tónica -clónico (gran mal)</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Atónica (ataques de gota)</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Mioclónica</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Otros</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Crisis </a:t>
            </a:r>
            <a:r>
              <a:rPr lang="en-US" altLang="en-US" sz="1800" b="1" dirty="0" err="1">
                <a:cs typeface="Times New Roman" panose="02020603050405020304" pitchFamily="18" charset="0"/>
              </a:rPr>
              <a:t>inclasificables</a:t>
            </a:r>
            <a:endParaRPr lang="en-US" altLang="en-US" sz="1800" b="1" dirty="0">
              <a:cs typeface="Times New Roman" panose="02020603050405020304" pitchFamily="18" charset="0"/>
            </a:endParaRPr>
          </a:p>
        </p:txBody>
      </p:sp>
      <p:sp>
        <p:nvSpPr>
          <p:cNvPr id="34819" name="Rectangle 2"/>
          <p:cNvSpPr>
            <a:spLocks noChangeArrowheads="1"/>
          </p:cNvSpPr>
          <p:nvPr/>
        </p:nvSpPr>
        <p:spPr bwMode="auto">
          <a:xfrm>
            <a:off x="6629400" y="5257801"/>
            <a:ext cx="3810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i="1" dirty="0">
                <a:cs typeface="Times New Roman" panose="02020603050405020304" pitchFamily="18" charset="0"/>
              </a:rPr>
              <a:t>Dreifuss et al. Proposal for revised clinical and electroencephalographic classification of epileptic seizures. From the Commission on Classification and Terminology of the International League Against Epilepsy. Epilepsia. 1981;22:489-501.</a:t>
            </a:r>
          </a:p>
        </p:txBody>
      </p:sp>
      <p:sp>
        <p:nvSpPr>
          <p:cNvPr id="5" name="Rectangle 4"/>
          <p:cNvSpPr/>
          <p:nvPr/>
        </p:nvSpPr>
        <p:spPr>
          <a:xfrm>
            <a:off x="1524000" y="609601"/>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TextBox 3"/>
          <p:cNvSpPr txBox="1"/>
          <p:nvPr/>
        </p:nvSpPr>
        <p:spPr>
          <a:xfrm>
            <a:off x="2709673" y="111360"/>
            <a:ext cx="6421181" cy="461665"/>
          </a:xfrm>
          <a:prstGeom prst="rect">
            <a:avLst/>
          </a:prstGeom>
          <a:noFill/>
        </p:spPr>
        <p:txBody>
          <a:bodyPr wrap="none" rtlCol="0">
            <a:spAutoFit/>
          </a:bodyPr>
          <a:lstStyle/>
          <a:p>
            <a:r>
              <a:rPr lang="es-MX" altLang="en-US" sz="2400" b="1" dirty="0">
                <a:solidFill>
                  <a:srgbClr val="FF0000"/>
                </a:solidFill>
                <a:cs typeface="Times New Roman" panose="02020603050405020304" pitchFamily="18" charset="0"/>
              </a:rPr>
              <a:t>CLASIFICACION INTERNACIONAL DE CRISIS 1981</a:t>
            </a:r>
            <a:endParaRPr lang="en-US" sz="2400" dirty="0"/>
          </a:p>
        </p:txBody>
      </p:sp>
    </p:spTree>
    <p:extLst>
      <p:ext uri="{BB962C8B-B14F-4D97-AF65-F5344CB8AC3E}">
        <p14:creationId xmlns:p14="http://schemas.microsoft.com/office/powerpoint/2010/main" val="4187599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440308" y="2548270"/>
            <a:ext cx="7401685" cy="3046988"/>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3. </a:t>
            </a:r>
            <a:r>
              <a:rPr lang="es-MX" sz="2400" dirty="0">
                <a:solidFill>
                  <a:srgbClr val="0000FF"/>
                </a:solidFill>
                <a:latin typeface="Times New Roman" panose="02020603050405020304" pitchFamily="18" charset="0"/>
                <a:cs typeface="Times New Roman" panose="02020603050405020304" pitchFamily="18" charset="0"/>
              </a:rPr>
              <a:t>Un niño es diagnosticado con síndrome de Lennox-</a:t>
            </a:r>
            <a:r>
              <a:rPr lang="es-MX" sz="2400" dirty="0" err="1">
                <a:solidFill>
                  <a:srgbClr val="0000FF"/>
                </a:solidFill>
                <a:latin typeface="Times New Roman" panose="02020603050405020304" pitchFamily="18" charset="0"/>
                <a:cs typeface="Times New Roman" panose="02020603050405020304" pitchFamily="18" charset="0"/>
              </a:rPr>
              <a:t>Gastaut</a:t>
            </a:r>
            <a:r>
              <a:rPr lang="es-MX" sz="2400" dirty="0">
                <a:solidFill>
                  <a:srgbClr val="0000FF"/>
                </a:solidFill>
                <a:latin typeface="Times New Roman" panose="02020603050405020304" pitchFamily="18" charset="0"/>
                <a:cs typeface="Times New Roman" panose="02020603050405020304" pitchFamily="18" charset="0"/>
              </a:rPr>
              <a:t> de etiología desconocida. El EEG muestra trenes de punta onda lenta. El tipo de crisis incluye ausencias entre otros.</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caso</a:t>
            </a:r>
            <a:r>
              <a:rPr lang="en-US" sz="2400" dirty="0">
                <a:latin typeface="Times New Roman" panose="02020603050405020304" pitchFamily="18" charset="0"/>
                <a:cs typeface="Times New Roman" panose="02020603050405020304" pitchFamily="18" charset="0"/>
              </a:rPr>
              <a:t>, las crisis de </a:t>
            </a:r>
            <a:r>
              <a:rPr lang="en-US" sz="2400" dirty="0" err="1">
                <a:latin typeface="Times New Roman" panose="02020603050405020304" pitchFamily="18" charset="0"/>
                <a:cs typeface="Times New Roman" panose="02020603050405020304" pitchFamily="18" charset="0"/>
              </a:rPr>
              <a:t>ausencia</a:t>
            </a:r>
            <a:r>
              <a:rPr lang="en-US" sz="2400" dirty="0">
                <a:latin typeface="Times New Roman" panose="02020603050405020304" pitchFamily="18" charset="0"/>
                <a:cs typeface="Times New Roman" panose="02020603050405020304" pitchFamily="18" charset="0"/>
              </a:rPr>
              <a:t> son </a:t>
            </a:r>
            <a:r>
              <a:rPr lang="en-US" sz="2400" dirty="0" err="1">
                <a:latin typeface="Times New Roman" panose="02020603050405020304" pitchFamily="18" charset="0"/>
                <a:cs typeface="Times New Roman" panose="02020603050405020304" pitchFamily="18" charset="0"/>
              </a:rPr>
              <a:t>clasificadas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ausencias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atípicas</a:t>
            </a:r>
            <a:r>
              <a:rPr lang="en-US" sz="2400" dirty="0">
                <a:latin typeface="Times New Roman" panose="02020603050405020304" pitchFamily="18" charset="0"/>
                <a:cs typeface="Times New Roman" panose="02020603050405020304" pitchFamily="18" charset="0"/>
              </a:rPr>
              <a:t> (el </a:t>
            </a:r>
            <a:r>
              <a:rPr lang="en-US" sz="2400" dirty="0" err="1">
                <a:latin typeface="Times New Roman" panose="02020603050405020304" pitchFamily="18" charset="0"/>
                <a:cs typeface="Times New Roman" panose="02020603050405020304" pitchFamily="18" charset="0"/>
              </a:rPr>
              <a:t>término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generalizada</a:t>
            </a:r>
            <a:r>
              <a:rPr lang="en-US" sz="2400" dirty="0">
                <a:latin typeface="Times New Roman" panose="02020603050405020304" pitchFamily="18" charset="0"/>
                <a:cs typeface="Times New Roman" panose="02020603050405020304" pitchFamily="18" charset="0"/>
              </a:rPr>
              <a:t>” se </a:t>
            </a:r>
            <a:r>
              <a:rPr lang="en-US" sz="2400" dirty="0" err="1">
                <a:latin typeface="Times New Roman" panose="02020603050405020304" pitchFamily="18" charset="0"/>
                <a:cs typeface="Times New Roman" panose="02020603050405020304" pitchFamily="18" charset="0"/>
              </a:rPr>
              <a:t>asume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debido</a:t>
            </a:r>
            <a:r>
              <a:rPr lang="en-US" sz="2400" dirty="0">
                <a:latin typeface="Times New Roman" panose="02020603050405020304" pitchFamily="18" charset="0"/>
                <a:cs typeface="Times New Roman" panose="02020603050405020304" pitchFamily="18" charset="0"/>
              </a:rPr>
              <a:t> al patron del EEG y el </a:t>
            </a:r>
            <a:r>
              <a:rPr lang="en-US" sz="2400" dirty="0" err="1">
                <a:latin typeface="Times New Roman" panose="02020603050405020304" pitchFamily="18" charset="0"/>
                <a:cs typeface="Times New Roman" panose="02020603050405020304" pitchFamily="18" charset="0"/>
              </a:rPr>
              <a:t>síndrome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subyacente</a:t>
            </a:r>
            <a:r>
              <a:rPr lang="en-US" sz="2400" dirty="0">
                <a:latin typeface="Times New Roman" panose="02020603050405020304" pitchFamily="18" charset="0"/>
                <a:cs typeface="Times New Roman" panose="02020603050405020304" pitchFamily="18" charset="0"/>
              </a:rPr>
              <a:t>. Las crisis de </a:t>
            </a:r>
            <a:r>
              <a:rPr lang="en-US" sz="2400" dirty="0" err="1">
                <a:latin typeface="Times New Roman" panose="02020603050405020304" pitchFamily="18" charset="0"/>
                <a:cs typeface="Times New Roman" panose="02020603050405020304" pitchFamily="18" charset="0"/>
              </a:rPr>
              <a:t>ausencia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tienen</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misma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clasificación</a:t>
            </a:r>
            <a:r>
              <a:rPr lang="en-US" sz="2400" dirty="0">
                <a:latin typeface="Times New Roman" panose="02020603050405020304" pitchFamily="18" charset="0"/>
                <a:cs typeface="Times New Roman" panose="02020603050405020304" pitchFamily="18" charset="0"/>
              </a:rPr>
              <a:t> con el </a:t>
            </a:r>
            <a:r>
              <a:rPr lang="en-US" sz="2400" dirty="0" err="1">
                <a:latin typeface="Times New Roman" panose="02020603050405020304" pitchFamily="18" charset="0"/>
                <a:cs typeface="Times New Roman" panose="02020603050405020304" pitchFamily="18" charset="0"/>
              </a:rPr>
              <a:t>sistema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antiguo</a:t>
            </a:r>
            <a:r>
              <a:rPr lang="en-US" sz="2400" dirty="0">
                <a:latin typeface="Times New Roman" panose="02020603050405020304" pitchFamily="18" charset="0"/>
                <a:cs typeface="Times New Roman" panose="02020603050405020304" pitchFamily="18" charset="0"/>
              </a:rPr>
              <a:t>.</a:t>
            </a:r>
          </a:p>
        </p:txBody>
      </p:sp>
      <p:sp>
        <p:nvSpPr>
          <p:cNvPr id="5" name="Rectangle 4"/>
          <p:cNvSpPr/>
          <p:nvPr/>
        </p:nvSpPr>
        <p:spPr>
          <a:xfrm>
            <a:off x="2450592" y="2554883"/>
            <a:ext cx="7391400" cy="3183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Times New Roman" panose="02020603050405020304" pitchFamily="18" charset="0"/>
            </a:endParaRPr>
          </a:p>
        </p:txBody>
      </p:sp>
      <p:sp>
        <p:nvSpPr>
          <p:cNvPr id="6" name="TextBox 5"/>
          <p:cNvSpPr txBox="1"/>
          <p:nvPr/>
        </p:nvSpPr>
        <p:spPr>
          <a:xfrm>
            <a:off x="3707660" y="1528477"/>
            <a:ext cx="3977371"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 </a:t>
            </a:r>
            <a:r>
              <a:rPr lang="en-US" sz="2000" dirty="0">
                <a:latin typeface="Times New Roman" panose="02020603050405020304" pitchFamily="18" charset="0"/>
                <a:cs typeface="Times New Roman" panose="02020603050405020304" pitchFamily="18" charset="0"/>
              </a:rPr>
              <a:t>crisis de </a:t>
            </a:r>
            <a:r>
              <a:rPr lang="en-US" sz="2000" dirty="0" err="1">
                <a:latin typeface="Times New Roman" panose="02020603050405020304" pitchFamily="18" charset="0"/>
                <a:cs typeface="Times New Roman" panose="02020603050405020304" pitchFamily="18" charset="0"/>
              </a:rPr>
              <a:t>ausencia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atípicas</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de </a:t>
            </a:r>
            <a:r>
              <a:rPr lang="en-US" sz="2000" dirty="0" err="1">
                <a:latin typeface="Times New Roman" panose="02020603050405020304" pitchFamily="18" charset="0"/>
                <a:cs typeface="Times New Roman" panose="02020603050405020304" pitchFamily="18" charset="0"/>
              </a:rPr>
              <a:t>ausencia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atípicas</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9FE94810-61DF-4E04-9D29-84204BE65613}"/>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201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14600" y="2057402"/>
            <a:ext cx="7391400"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4. El </a:t>
            </a:r>
            <a:r>
              <a:rPr lang="en-US" sz="2400" dirty="0" err="1">
                <a:solidFill>
                  <a:srgbClr val="0000FF"/>
                </a:solidFill>
                <a:latin typeface="Times New Roman" panose="02020603050405020304" pitchFamily="18" charset="0"/>
                <a:cs typeface="Times New Roman" panose="02020603050405020304" pitchFamily="18" charset="0"/>
              </a:rPr>
              <a:t>mismo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niño</a:t>
            </a:r>
            <a:r>
              <a:rPr lang="en-US" sz="2400" dirty="0">
                <a:solidFill>
                  <a:srgbClr val="0000FF"/>
                </a:solidFill>
                <a:latin typeface="Times New Roman" panose="02020603050405020304" pitchFamily="18" charset="0"/>
                <a:cs typeface="Times New Roman" panose="02020603050405020304" pitchFamily="18" charset="0"/>
              </a:rPr>
              <a:t> que </a:t>
            </a:r>
            <a:r>
              <a:rPr lang="en-US" sz="2400" dirty="0" err="1">
                <a:solidFill>
                  <a:srgbClr val="0000FF"/>
                </a:solidFill>
                <a:latin typeface="Times New Roman" panose="02020603050405020304" pitchFamily="18" charset="0"/>
                <a:cs typeface="Times New Roman" panose="02020603050405020304" pitchFamily="18" charset="0"/>
              </a:rPr>
              <a:t>en</a:t>
            </a:r>
            <a:r>
              <a:rPr lang="en-US" sz="2400" dirty="0">
                <a:solidFill>
                  <a:srgbClr val="0000FF"/>
                </a:solidFill>
                <a:latin typeface="Times New Roman" panose="02020603050405020304" pitchFamily="18" charset="0"/>
                <a:cs typeface="Times New Roman" panose="02020603050405020304" pitchFamily="18" charset="0"/>
              </a:rPr>
              <a:t> el </a:t>
            </a:r>
            <a:r>
              <a:rPr lang="en-US" sz="2400" dirty="0" err="1">
                <a:solidFill>
                  <a:srgbClr val="0000FF"/>
                </a:solidFill>
                <a:latin typeface="Times New Roman" panose="02020603050405020304" pitchFamily="18" charset="0"/>
                <a:cs typeface="Times New Roman" panose="02020603050405020304" pitchFamily="18" charset="0"/>
              </a:rPr>
              <a:t>caso</a:t>
            </a:r>
            <a:r>
              <a:rPr lang="en-US" sz="2400" dirty="0">
                <a:solidFill>
                  <a:srgbClr val="0000FF"/>
                </a:solidFill>
                <a:latin typeface="Times New Roman" panose="02020603050405020304" pitchFamily="18" charset="0"/>
                <a:cs typeface="Times New Roman" panose="02020603050405020304" pitchFamily="18" charset="0"/>
              </a:rPr>
              <a:t> #3 con crisis </a:t>
            </a:r>
            <a:r>
              <a:rPr lang="en-US" sz="2400" dirty="0" err="1">
                <a:solidFill>
                  <a:srgbClr val="0000FF"/>
                </a:solidFill>
                <a:latin typeface="Times New Roman" panose="02020603050405020304" pitchFamily="18" charset="0"/>
                <a:cs typeface="Times New Roman" panose="02020603050405020304" pitchFamily="18" charset="0"/>
              </a:rPr>
              <a:t>caracterizadas</a:t>
            </a:r>
            <a:r>
              <a:rPr lang="en-US" sz="2400" dirty="0">
                <a:solidFill>
                  <a:srgbClr val="0000FF"/>
                </a:solidFill>
                <a:latin typeface="Times New Roman" panose="02020603050405020304" pitchFamily="18" charset="0"/>
                <a:cs typeface="Times New Roman" panose="02020603050405020304" pitchFamily="18" charset="0"/>
              </a:rPr>
              <a:t> por </a:t>
            </a:r>
            <a:r>
              <a:rPr lang="en-US" sz="2400" dirty="0" err="1">
                <a:solidFill>
                  <a:srgbClr val="0000FF"/>
                </a:solidFill>
                <a:latin typeface="Times New Roman" panose="02020603050405020304" pitchFamily="18" charset="0"/>
                <a:cs typeface="Times New Roman" panose="02020603050405020304" pitchFamily="18" charset="0"/>
              </a:rPr>
              <a:t>rigidez</a:t>
            </a:r>
            <a:r>
              <a:rPr lang="en-US" sz="2400" dirty="0">
                <a:solidFill>
                  <a:srgbClr val="0000FF"/>
                </a:solidFill>
                <a:latin typeface="Times New Roman" panose="02020603050405020304" pitchFamily="18" charset="0"/>
                <a:cs typeface="Times New Roman" panose="02020603050405020304" pitchFamily="18" charset="0"/>
              </a:rPr>
              <a:t> de </a:t>
            </a:r>
            <a:r>
              <a:rPr lang="en-US" sz="2400" dirty="0" err="1">
                <a:solidFill>
                  <a:srgbClr val="0000FF"/>
                </a:solidFill>
                <a:latin typeface="Times New Roman" panose="02020603050405020304" pitchFamily="18" charset="0"/>
                <a:cs typeface="Times New Roman" panose="02020603050405020304" pitchFamily="18" charset="0"/>
              </a:rPr>
              <a:t>brazo</a:t>
            </a:r>
            <a:r>
              <a:rPr lang="en-US" sz="2400" dirty="0">
                <a:solidFill>
                  <a:srgbClr val="0000FF"/>
                </a:solidFill>
                <a:latin typeface="Times New Roman" panose="02020603050405020304" pitchFamily="18" charset="0"/>
                <a:cs typeface="Times New Roman" panose="02020603050405020304" pitchFamily="18" charset="0"/>
              </a:rPr>
              <a:t> y </a:t>
            </a:r>
            <a:r>
              <a:rPr lang="en-US" sz="2400" dirty="0" err="1">
                <a:solidFill>
                  <a:srgbClr val="0000FF"/>
                </a:solidFill>
                <a:latin typeface="Times New Roman" panose="02020603050405020304" pitchFamily="18" charset="0"/>
                <a:cs typeface="Times New Roman" panose="02020603050405020304" pitchFamily="18" charset="0"/>
              </a:rPr>
              <a:t>pierna</a:t>
            </a:r>
            <a:r>
              <a:rPr lang="en-US" sz="2400" dirty="0">
                <a:solidFill>
                  <a:srgbClr val="0000FF"/>
                </a:solidFill>
                <a:latin typeface="Times New Roman" panose="02020603050405020304" pitchFamily="18" charset="0"/>
                <a:cs typeface="Times New Roman" panose="02020603050405020304" pitchFamily="18" charset="0"/>
              </a:rPr>
              <a:t> derecho, </a:t>
            </a:r>
            <a:r>
              <a:rPr lang="es-MX" sz="2400" dirty="0">
                <a:solidFill>
                  <a:srgbClr val="0000FF"/>
                </a:solidFill>
                <a:latin typeface="Times New Roman" panose="02020603050405020304" pitchFamily="18" charset="0"/>
                <a:cs typeface="Times New Roman" panose="02020603050405020304" pitchFamily="18" charset="0"/>
              </a:rPr>
              <a:t>durante el cual se conserva la capacidad de respuesta y la conciencia.</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514600" y="2057403"/>
            <a:ext cx="7391400" cy="15696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533934-89CB-484F-9C64-2A5A72173783}"/>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06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642616" y="2722414"/>
            <a:ext cx="7391400" cy="3046988"/>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4. El </a:t>
            </a:r>
            <a:r>
              <a:rPr lang="en-US" sz="2400" dirty="0" err="1">
                <a:solidFill>
                  <a:srgbClr val="0000FF"/>
                </a:solidFill>
                <a:latin typeface="Times New Roman" panose="02020603050405020304" pitchFamily="18" charset="0"/>
                <a:cs typeface="Times New Roman" panose="02020603050405020304" pitchFamily="18" charset="0"/>
              </a:rPr>
              <a:t>mismo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niño</a:t>
            </a:r>
            <a:r>
              <a:rPr lang="en-US" sz="2400" dirty="0">
                <a:solidFill>
                  <a:srgbClr val="0000FF"/>
                </a:solidFill>
                <a:latin typeface="Times New Roman" panose="02020603050405020304" pitchFamily="18" charset="0"/>
                <a:cs typeface="Times New Roman" panose="02020603050405020304" pitchFamily="18" charset="0"/>
              </a:rPr>
              <a:t> que </a:t>
            </a:r>
            <a:r>
              <a:rPr lang="en-US" sz="2400" dirty="0" err="1">
                <a:solidFill>
                  <a:srgbClr val="0000FF"/>
                </a:solidFill>
                <a:latin typeface="Times New Roman" panose="02020603050405020304" pitchFamily="18" charset="0"/>
                <a:cs typeface="Times New Roman" panose="02020603050405020304" pitchFamily="18" charset="0"/>
              </a:rPr>
              <a:t>en</a:t>
            </a:r>
            <a:r>
              <a:rPr lang="en-US" sz="2400" dirty="0">
                <a:solidFill>
                  <a:srgbClr val="0000FF"/>
                </a:solidFill>
                <a:latin typeface="Times New Roman" panose="02020603050405020304" pitchFamily="18" charset="0"/>
                <a:cs typeface="Times New Roman" panose="02020603050405020304" pitchFamily="18" charset="0"/>
              </a:rPr>
              <a:t> el </a:t>
            </a:r>
            <a:r>
              <a:rPr lang="en-US" sz="2400" dirty="0" err="1">
                <a:solidFill>
                  <a:srgbClr val="0000FF"/>
                </a:solidFill>
                <a:latin typeface="Times New Roman" panose="02020603050405020304" pitchFamily="18" charset="0"/>
                <a:cs typeface="Times New Roman" panose="02020603050405020304" pitchFamily="18" charset="0"/>
              </a:rPr>
              <a:t>caso</a:t>
            </a:r>
            <a:r>
              <a:rPr lang="en-US" sz="2400" dirty="0">
                <a:solidFill>
                  <a:srgbClr val="0000FF"/>
                </a:solidFill>
                <a:latin typeface="Times New Roman" panose="02020603050405020304" pitchFamily="18" charset="0"/>
                <a:cs typeface="Times New Roman" panose="02020603050405020304" pitchFamily="18" charset="0"/>
              </a:rPr>
              <a:t> #3 con crisis </a:t>
            </a:r>
            <a:r>
              <a:rPr lang="en-US" sz="2400" dirty="0" err="1">
                <a:solidFill>
                  <a:srgbClr val="0000FF"/>
                </a:solidFill>
                <a:latin typeface="Times New Roman" panose="02020603050405020304" pitchFamily="18" charset="0"/>
                <a:cs typeface="Times New Roman" panose="02020603050405020304" pitchFamily="18" charset="0"/>
              </a:rPr>
              <a:t>caracterizadas</a:t>
            </a:r>
            <a:r>
              <a:rPr lang="en-US" sz="2400" dirty="0">
                <a:solidFill>
                  <a:srgbClr val="0000FF"/>
                </a:solidFill>
                <a:latin typeface="Times New Roman" panose="02020603050405020304" pitchFamily="18" charset="0"/>
                <a:cs typeface="Times New Roman" panose="02020603050405020304" pitchFamily="18" charset="0"/>
              </a:rPr>
              <a:t> por </a:t>
            </a:r>
            <a:r>
              <a:rPr lang="en-US" sz="2400" dirty="0" err="1">
                <a:solidFill>
                  <a:srgbClr val="0000FF"/>
                </a:solidFill>
                <a:latin typeface="Times New Roman" panose="02020603050405020304" pitchFamily="18" charset="0"/>
                <a:cs typeface="Times New Roman" panose="02020603050405020304" pitchFamily="18" charset="0"/>
              </a:rPr>
              <a:t>rigidez</a:t>
            </a:r>
            <a:r>
              <a:rPr lang="en-US" sz="2400" dirty="0">
                <a:solidFill>
                  <a:srgbClr val="0000FF"/>
                </a:solidFill>
                <a:latin typeface="Times New Roman" panose="02020603050405020304" pitchFamily="18" charset="0"/>
                <a:cs typeface="Times New Roman" panose="02020603050405020304" pitchFamily="18" charset="0"/>
              </a:rPr>
              <a:t> de </a:t>
            </a:r>
            <a:r>
              <a:rPr lang="en-US" sz="2400" dirty="0" err="1">
                <a:solidFill>
                  <a:srgbClr val="0000FF"/>
                </a:solidFill>
                <a:latin typeface="Times New Roman" panose="02020603050405020304" pitchFamily="18" charset="0"/>
                <a:cs typeface="Times New Roman" panose="02020603050405020304" pitchFamily="18" charset="0"/>
              </a:rPr>
              <a:t>brazo</a:t>
            </a:r>
            <a:r>
              <a:rPr lang="en-US" sz="2400" dirty="0">
                <a:solidFill>
                  <a:srgbClr val="0000FF"/>
                </a:solidFill>
                <a:latin typeface="Times New Roman" panose="02020603050405020304" pitchFamily="18" charset="0"/>
                <a:cs typeface="Times New Roman" panose="02020603050405020304" pitchFamily="18" charset="0"/>
              </a:rPr>
              <a:t> y </a:t>
            </a:r>
            <a:r>
              <a:rPr lang="en-US" sz="2400" dirty="0" err="1">
                <a:solidFill>
                  <a:srgbClr val="0000FF"/>
                </a:solidFill>
                <a:latin typeface="Times New Roman" panose="02020603050405020304" pitchFamily="18" charset="0"/>
                <a:cs typeface="Times New Roman" panose="02020603050405020304" pitchFamily="18" charset="0"/>
              </a:rPr>
              <a:t>pierna</a:t>
            </a:r>
            <a:r>
              <a:rPr lang="en-US" sz="2400" dirty="0">
                <a:solidFill>
                  <a:srgbClr val="0000FF"/>
                </a:solidFill>
                <a:latin typeface="Times New Roman" panose="02020603050405020304" pitchFamily="18" charset="0"/>
                <a:cs typeface="Times New Roman" panose="02020603050405020304" pitchFamily="18" charset="0"/>
              </a:rPr>
              <a:t> derecho, </a:t>
            </a:r>
            <a:r>
              <a:rPr lang="es-MX" sz="2400" dirty="0">
                <a:solidFill>
                  <a:srgbClr val="0000FF"/>
                </a:solidFill>
                <a:latin typeface="Times New Roman" panose="02020603050405020304" pitchFamily="18" charset="0"/>
                <a:cs typeface="Times New Roman" panose="02020603050405020304" pitchFamily="18" charset="0"/>
              </a:rPr>
              <a:t>durante el cual se conserva la capacidad de respuesta y la conciencia.</a:t>
            </a:r>
            <a:r>
              <a:rPr lang="en-US" sz="2400" dirty="0">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Esta crisis es focal tónico sin pérdida del estado de conciencia (se puede suponer la palabra "motor"). En el sistema antiguo, las crisis se habrían denominado tónicos, con una suposición tal vez incorrecta de inicio generalizado</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642616" y="2722417"/>
            <a:ext cx="7391400" cy="29634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Times New Roman" panose="02020603050405020304" pitchFamily="18" charset="0"/>
            </a:endParaRPr>
          </a:p>
        </p:txBody>
      </p:sp>
      <p:sp>
        <p:nvSpPr>
          <p:cNvPr id="6" name="TextBox 5"/>
          <p:cNvSpPr txBox="1"/>
          <p:nvPr/>
        </p:nvSpPr>
        <p:spPr>
          <a:xfrm>
            <a:off x="3899682" y="1636447"/>
            <a:ext cx="6303329"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tónicas</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tónicas</a:t>
            </a:r>
            <a:r>
              <a:rPr lang="en-US" sz="2000" dirty="0">
                <a:latin typeface="Times New Roman" panose="02020603050405020304" pitchFamily="18" charset="0"/>
                <a:cs typeface="Times New Roman" panose="02020603050405020304" pitchFamily="18" charset="0"/>
              </a:rPr>
              <a:t> sin </a:t>
            </a:r>
            <a:r>
              <a:rPr lang="en-US" sz="2000" dirty="0" err="1">
                <a:latin typeface="Times New Roman" panose="02020603050405020304" pitchFamily="18" charset="0"/>
                <a:cs typeface="Times New Roman" panose="02020603050405020304" pitchFamily="18" charset="0"/>
              </a:rPr>
              <a:t>pérdida</a:t>
            </a:r>
            <a:r>
              <a:rPr lang="en-US" sz="2000" dirty="0">
                <a:latin typeface="Times New Roman" panose="02020603050405020304" pitchFamily="18" charset="0"/>
                <a:cs typeface="Times New Roman" panose="02020603050405020304" pitchFamily="18" charset="0"/>
              </a:rPr>
              <a:t> del </a:t>
            </a:r>
            <a:r>
              <a:rPr lang="en-US" sz="2000" dirty="0" err="1">
                <a:latin typeface="Times New Roman" panose="02020603050405020304" pitchFamily="18" charset="0"/>
                <a:cs typeface="Times New Roman" panose="02020603050405020304" pitchFamily="18" charset="0"/>
              </a:rPr>
              <a:t>estado</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conciencia</a:t>
            </a:r>
            <a:r>
              <a:rPr lang="en-US"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01237C33-CD78-4B0A-B23E-DADE68A635EF}"/>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308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32888" y="1981200"/>
            <a:ext cx="7391400" cy="2308324"/>
          </a:xfrm>
          <a:prstGeom prst="rect">
            <a:avLst/>
          </a:prstGeom>
        </p:spPr>
        <p:txBody>
          <a:bodyPr wrap="square">
            <a:spAutoFit/>
          </a:bodyPr>
          <a:lstStyle/>
          <a:p>
            <a:r>
              <a:rPr lang="es-MX" sz="2400" dirty="0">
                <a:solidFill>
                  <a:srgbClr val="0000FF"/>
                </a:solidFill>
                <a:latin typeface="Times New Roman" panose="02020603050405020304" pitchFamily="18" charset="0"/>
                <a:cs typeface="Times New Roman" panose="02020603050405020304" pitchFamily="18" charset="0"/>
              </a:rPr>
              <a:t>5: Una mujer de 25 años describe el inicio de sus crisis con 30 segundos de un sentimiento intenso de “estar escuchando música familiar”. Ella puede escuchar a la gente hablando, pero posteriormente se da cuenta que no entiende lo que dicen. Después del episodio, se encuentra levemente confusa y debe “reorientarse a sí misma”.  </a:t>
            </a:r>
          </a:p>
        </p:txBody>
      </p:sp>
      <p:sp>
        <p:nvSpPr>
          <p:cNvPr id="5" name="Rectangle 4"/>
          <p:cNvSpPr/>
          <p:nvPr/>
        </p:nvSpPr>
        <p:spPr>
          <a:xfrm>
            <a:off x="2532888" y="1997841"/>
            <a:ext cx="7391400" cy="2345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16244C-8142-48F3-B0BC-066D32E5D4A1}"/>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742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42032" y="2416963"/>
            <a:ext cx="7391400" cy="3785652"/>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5: </a:t>
            </a:r>
            <a:r>
              <a:rPr lang="es-MX" sz="2400" dirty="0">
                <a:solidFill>
                  <a:srgbClr val="0000FF"/>
                </a:solidFill>
                <a:latin typeface="Times New Roman" panose="02020603050405020304" pitchFamily="18" charset="0"/>
                <a:cs typeface="Times New Roman" panose="02020603050405020304" pitchFamily="18" charset="0"/>
              </a:rPr>
              <a:t>Una mujer de 25 años describe el inicio de sus crisis con 30 segundos de un sentimiento intenso de “estar escuchando música familiar”. Ella puede escuchar a la gente hablando, pero posteriormente se da cuenta que no entiende lo que dicen. Después del episodio, se encuentra levemente confusa y debe “reorientarse a sí misma”.</a:t>
            </a:r>
            <a:r>
              <a:rPr lang="en-US" sz="2400" dirty="0">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Las crisis se clasificarían como crisis focales con alteración del estado de conciencia. A pesar de que la paciente puede interactuar con su entorno, no puede interpretar su entorno y está levemente confundida.</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542032" y="2433604"/>
            <a:ext cx="7391400" cy="386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3083797" y="1535242"/>
            <a:ext cx="6551794"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parciales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complejas</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focales</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alteración</a:t>
            </a:r>
            <a:r>
              <a:rPr lang="en-US" sz="2000" dirty="0">
                <a:latin typeface="Times New Roman" panose="02020603050405020304" pitchFamily="18" charset="0"/>
                <a:cs typeface="Times New Roman" panose="02020603050405020304" pitchFamily="18" charset="0"/>
              </a:rPr>
              <a:t> del </a:t>
            </a:r>
            <a:r>
              <a:rPr lang="en-US" sz="2000" dirty="0" err="1">
                <a:latin typeface="Times New Roman" panose="02020603050405020304" pitchFamily="18" charset="0"/>
                <a:cs typeface="Times New Roman" panose="02020603050405020304" pitchFamily="18" charset="0"/>
              </a:rPr>
              <a:t>estado</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conciencia</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B1536463-E7B9-4C1B-A156-2A42BCEE6D98}"/>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50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05456" y="1997841"/>
            <a:ext cx="7391400"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6. </a:t>
            </a:r>
            <a:r>
              <a:rPr lang="es-MX" sz="2400" dirty="0">
                <a:solidFill>
                  <a:srgbClr val="0000FF"/>
                </a:solidFill>
                <a:latin typeface="Times New Roman" panose="02020603050405020304" pitchFamily="18" charset="0"/>
                <a:cs typeface="Times New Roman" panose="02020603050405020304" pitchFamily="18" charset="0"/>
              </a:rPr>
              <a:t>Un hombre de 22 años tiene crisis durante las cuales permanece completamente consciente, con la sensación de tener “los pelos de punta" y una sensación de estar enrojecido.</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505456" y="2004385"/>
            <a:ext cx="7391400" cy="1569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A3E2FF-8A8D-4E45-B1CC-5C2253DE437D}"/>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021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660904" y="2293215"/>
            <a:ext cx="7391400" cy="341632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6. </a:t>
            </a:r>
            <a:r>
              <a:rPr lang="es-MX" sz="2400" dirty="0">
                <a:solidFill>
                  <a:srgbClr val="0000FF"/>
                </a:solidFill>
                <a:latin typeface="Times New Roman" panose="02020603050405020304" pitchFamily="18" charset="0"/>
                <a:cs typeface="Times New Roman" panose="02020603050405020304" pitchFamily="18" charset="0"/>
              </a:rPr>
              <a:t>Un hombre de 22 años tiene crisis durante las cuales permanece completamente consciente, con la sensación de tener “los pelos de punta" y una sensación de estar enrojecido.</a:t>
            </a:r>
            <a:r>
              <a:rPr lang="en-US" sz="2400" dirty="0">
                <a:solidFill>
                  <a:srgbClr val="0000FF"/>
                </a:solidFill>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Estas se clasifican como crisis focales autonómicas no motores sin pérdida del estado de conciencia, o más concisamente crisis focales autonómicas sin pérdida del estado de conciencia. La antigua clasificación las denominaría crisis autonómicas parciales simples</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660904" y="2362263"/>
            <a:ext cx="7391400" cy="40859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2821822" y="1625576"/>
            <a:ext cx="7596951"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autonómicas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parciales</a:t>
            </a:r>
            <a:r>
              <a:rPr lang="en-US" sz="2000" dirty="0">
                <a:latin typeface="Times New Roman" panose="02020603050405020304" pitchFamily="18" charset="0"/>
                <a:cs typeface="Times New Roman" panose="02020603050405020304" pitchFamily="18" charset="0"/>
              </a:rPr>
              <a:t> simples</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focales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autonómicas</a:t>
            </a:r>
            <a:r>
              <a:rPr lang="en-US" sz="2000" dirty="0">
                <a:latin typeface="Times New Roman" panose="02020603050405020304" pitchFamily="18" charset="0"/>
                <a:cs typeface="Times New Roman" panose="02020603050405020304" pitchFamily="18" charset="0"/>
              </a:rPr>
              <a:t> sin </a:t>
            </a:r>
            <a:r>
              <a:rPr lang="en-US" sz="2000" dirty="0" err="1">
                <a:latin typeface="Times New Roman" panose="02020603050405020304" pitchFamily="18" charset="0"/>
                <a:cs typeface="Times New Roman" panose="02020603050405020304" pitchFamily="18" charset="0"/>
              </a:rPr>
              <a:t>pérdida</a:t>
            </a:r>
            <a:r>
              <a:rPr lang="en-US" sz="2000" dirty="0">
                <a:latin typeface="Times New Roman" panose="02020603050405020304" pitchFamily="18" charset="0"/>
                <a:cs typeface="Times New Roman" panose="02020603050405020304" pitchFamily="18" charset="0"/>
              </a:rPr>
              <a:t> del </a:t>
            </a:r>
            <a:r>
              <a:rPr lang="en-US" sz="2000" dirty="0" err="1">
                <a:latin typeface="Times New Roman" panose="02020603050405020304" pitchFamily="18" charset="0"/>
                <a:cs typeface="Times New Roman" panose="02020603050405020304" pitchFamily="18" charset="0"/>
              </a:rPr>
              <a:t>estado</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conciencia</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130C2311-7226-4DB5-833C-78D94703C138}"/>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713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44782" y="1997841"/>
            <a:ext cx="7294163" cy="1569660"/>
          </a:xfrm>
          <a:prstGeom prst="rect">
            <a:avLst/>
          </a:prstGeom>
        </p:spPr>
        <p:txBody>
          <a:bodyPr wrap="square">
            <a:spAutoFit/>
          </a:bodyPr>
          <a:lstStyle/>
          <a:p>
            <a:r>
              <a:rPr lang="es-MX" sz="2400" dirty="0">
                <a:solidFill>
                  <a:srgbClr val="0000FF"/>
                </a:solidFill>
                <a:latin typeface="Times New Roman" panose="02020603050405020304" pitchFamily="18" charset="0"/>
                <a:cs typeface="Times New Roman" panose="02020603050405020304" pitchFamily="18" charset="0"/>
              </a:rPr>
              <a:t>7. Un niño de 4 años con epilepsia </a:t>
            </a:r>
            <a:r>
              <a:rPr lang="es-MX" sz="2400" dirty="0" err="1">
                <a:solidFill>
                  <a:srgbClr val="0000FF"/>
                </a:solidFill>
                <a:latin typeface="Times New Roman" panose="02020603050405020304" pitchFamily="18" charset="0"/>
                <a:cs typeface="Times New Roman" panose="02020603050405020304" pitchFamily="18" charset="0"/>
              </a:rPr>
              <a:t>mioclono</a:t>
            </a:r>
            <a:r>
              <a:rPr lang="es-MX" sz="2400" dirty="0">
                <a:solidFill>
                  <a:srgbClr val="0000FF"/>
                </a:solidFill>
                <a:latin typeface="Times New Roman" panose="02020603050405020304" pitchFamily="18" charset="0"/>
                <a:cs typeface="Times New Roman" panose="02020603050405020304" pitchFamily="18" charset="0"/>
              </a:rPr>
              <a:t>-atónica (síndrome de </a:t>
            </a:r>
            <a:r>
              <a:rPr lang="es-MX" sz="2400" dirty="0" err="1">
                <a:solidFill>
                  <a:srgbClr val="0000FF"/>
                </a:solidFill>
                <a:latin typeface="Times New Roman" panose="02020603050405020304" pitchFamily="18" charset="0"/>
                <a:cs typeface="Times New Roman" panose="02020603050405020304" pitchFamily="18" charset="0"/>
              </a:rPr>
              <a:t>Doose</a:t>
            </a:r>
            <a:r>
              <a:rPr lang="es-MX" sz="2400" dirty="0">
                <a:solidFill>
                  <a:srgbClr val="0000FF"/>
                </a:solidFill>
                <a:latin typeface="Times New Roman" panose="02020603050405020304" pitchFamily="18" charset="0"/>
                <a:cs typeface="Times New Roman" panose="02020603050405020304" pitchFamily="18" charset="0"/>
              </a:rPr>
              <a:t>) tiene crisis con algunos movimiento de agitación del brazo, luego una caída de la extremidad al suelo.</a:t>
            </a:r>
          </a:p>
        </p:txBody>
      </p:sp>
      <p:sp>
        <p:nvSpPr>
          <p:cNvPr id="5" name="Rectangle 4"/>
          <p:cNvSpPr/>
          <p:nvPr/>
        </p:nvSpPr>
        <p:spPr>
          <a:xfrm>
            <a:off x="2496161" y="1997841"/>
            <a:ext cx="7391400" cy="1569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E8D1CE-5923-4605-99CE-898990EE0DCC}"/>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761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63070" y="2681327"/>
            <a:ext cx="7294163" cy="2677656"/>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7. </a:t>
            </a:r>
            <a:r>
              <a:rPr lang="es-MX" sz="2400" dirty="0">
                <a:solidFill>
                  <a:srgbClr val="0000FF"/>
                </a:solidFill>
                <a:latin typeface="Times New Roman" panose="02020603050405020304" pitchFamily="18" charset="0"/>
                <a:cs typeface="Times New Roman" panose="02020603050405020304" pitchFamily="18" charset="0"/>
              </a:rPr>
              <a:t>Un niño de 4 años con epilepsia </a:t>
            </a:r>
            <a:r>
              <a:rPr lang="es-MX" sz="2400" dirty="0" err="1">
                <a:solidFill>
                  <a:srgbClr val="0000FF"/>
                </a:solidFill>
                <a:latin typeface="Times New Roman" panose="02020603050405020304" pitchFamily="18" charset="0"/>
                <a:cs typeface="Times New Roman" panose="02020603050405020304" pitchFamily="18" charset="0"/>
              </a:rPr>
              <a:t>mioclono</a:t>
            </a:r>
            <a:r>
              <a:rPr lang="es-MX" sz="2400" dirty="0">
                <a:solidFill>
                  <a:srgbClr val="0000FF"/>
                </a:solidFill>
                <a:latin typeface="Times New Roman" panose="02020603050405020304" pitchFamily="18" charset="0"/>
                <a:cs typeface="Times New Roman" panose="02020603050405020304" pitchFamily="18" charset="0"/>
              </a:rPr>
              <a:t>-atónica (síndrome de </a:t>
            </a:r>
            <a:r>
              <a:rPr lang="es-MX" sz="2400" dirty="0" err="1">
                <a:solidFill>
                  <a:srgbClr val="0000FF"/>
                </a:solidFill>
                <a:latin typeface="Times New Roman" panose="02020603050405020304" pitchFamily="18" charset="0"/>
                <a:cs typeface="Times New Roman" panose="02020603050405020304" pitchFamily="18" charset="0"/>
              </a:rPr>
              <a:t>Doose</a:t>
            </a:r>
            <a:r>
              <a:rPr lang="es-MX" sz="2400" dirty="0">
                <a:solidFill>
                  <a:srgbClr val="0000FF"/>
                </a:solidFill>
                <a:latin typeface="Times New Roman" panose="02020603050405020304" pitchFamily="18" charset="0"/>
                <a:cs typeface="Times New Roman" panose="02020603050405020304" pitchFamily="18" charset="0"/>
              </a:rPr>
              <a:t>) tiene crisis con algunos movimiento de agitación del brazo, luego una caída de la extremidad al suelo.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Estas</a:t>
            </a:r>
            <a:r>
              <a:rPr lang="en-US" sz="2400" dirty="0">
                <a:latin typeface="Times New Roman" panose="02020603050405020304" pitchFamily="18" charset="0"/>
                <a:cs typeface="Times New Roman" panose="02020603050405020304" pitchFamily="18" charset="0"/>
              </a:rPr>
              <a:t> crisis son </a:t>
            </a:r>
            <a:r>
              <a:rPr lang="en-US" sz="2400" dirty="0" err="1">
                <a:latin typeface="Times New Roman" panose="02020603050405020304" pitchFamily="18" charset="0"/>
                <a:cs typeface="Times New Roman" panose="02020603050405020304" pitchFamily="18" charset="0"/>
              </a:rPr>
              <a:t>clasificadas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mioclono-atónicas</a:t>
            </a:r>
            <a:r>
              <a:rPr lang="en-US" sz="2400" dirty="0">
                <a:latin typeface="Times New Roman" panose="02020603050405020304" pitchFamily="18" charset="0"/>
                <a:cs typeface="Times New Roman" panose="02020603050405020304" pitchFamily="18" charset="0"/>
              </a:rPr>
              <a:t> (el </a:t>
            </a:r>
            <a:r>
              <a:rPr lang="en-US" sz="2400" dirty="0" err="1">
                <a:latin typeface="Times New Roman" panose="02020603050405020304" pitchFamily="18" charset="0"/>
                <a:cs typeface="Times New Roman" panose="02020603050405020304" pitchFamily="18" charset="0"/>
              </a:rPr>
              <a:t>término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generalizadas</a:t>
            </a:r>
            <a:r>
              <a:rPr lang="en-US" sz="2400" dirty="0">
                <a:latin typeface="Times New Roman" panose="02020603050405020304" pitchFamily="18" charset="0"/>
                <a:cs typeface="Times New Roman" panose="02020603050405020304" pitchFamily="18" charset="0"/>
              </a:rPr>
              <a:t>” es </a:t>
            </a:r>
            <a:r>
              <a:rPr lang="en-US" sz="2400" dirty="0" err="1">
                <a:latin typeface="Times New Roman" panose="02020603050405020304" pitchFamily="18" charset="0"/>
                <a:cs typeface="Times New Roman" panose="02020603050405020304" pitchFamily="18" charset="0"/>
              </a:rPr>
              <a:t>asumido</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clasificación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antigua</a:t>
            </a:r>
            <a:r>
              <a:rPr lang="en-US" sz="2400" dirty="0">
                <a:latin typeface="Times New Roman" panose="02020603050405020304" pitchFamily="18" charset="0"/>
                <a:cs typeface="Times New Roman" panose="02020603050405020304" pitchFamily="18" charset="0"/>
              </a:rPr>
              <a:t> las </a:t>
            </a:r>
            <a:r>
              <a:rPr lang="en-US" sz="2400" dirty="0" err="1">
                <a:latin typeface="Times New Roman" panose="02020603050405020304" pitchFamily="18" charset="0"/>
                <a:cs typeface="Times New Roman" panose="02020603050405020304" pitchFamily="18" charset="0"/>
              </a:rPr>
              <a:t>definiría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como</a:t>
            </a:r>
            <a:r>
              <a:rPr lang="en-US" sz="2400" dirty="0">
                <a:latin typeface="Times New Roman" panose="02020603050405020304" pitchFamily="18" charset="0"/>
                <a:cs typeface="Times New Roman" panose="02020603050405020304" pitchFamily="18" charset="0"/>
              </a:rPr>
              <a:t> no </a:t>
            </a:r>
            <a:r>
              <a:rPr lang="en-US" sz="2400" dirty="0" err="1">
                <a:latin typeface="Times New Roman" panose="02020603050405020304" pitchFamily="18" charset="0"/>
                <a:cs typeface="Times New Roman" panose="02020603050405020304" pitchFamily="18" charset="0"/>
              </a:rPr>
              <a:t>clasificables</a:t>
            </a:r>
            <a:r>
              <a:rPr lang="en-US" sz="2400" dirty="0">
                <a:latin typeface="Times New Roman" panose="02020603050405020304" pitchFamily="18" charset="0"/>
                <a:cs typeface="Times New Roman" panose="02020603050405020304" pitchFamily="18" charset="0"/>
              </a:rPr>
              <a:t> o de forma no official, crisis </a:t>
            </a:r>
            <a:r>
              <a:rPr lang="en-US" sz="2400" dirty="0" err="1">
                <a:latin typeface="Times New Roman" panose="02020603050405020304" pitchFamily="18" charset="0"/>
                <a:cs typeface="Times New Roman" panose="02020603050405020304" pitchFamily="18" charset="0"/>
              </a:rPr>
              <a:t>mioclono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astáticas</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542032" y="2681329"/>
            <a:ext cx="7391400" cy="2802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3799099" y="1654921"/>
            <a:ext cx="3841116"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mioclono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astáticas</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mioclono-atónicas</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DC4850EA-0EBD-4B59-872A-C169B393B8A0}"/>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34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44838" y="1997838"/>
            <a:ext cx="7388595"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8. </a:t>
            </a:r>
            <a:r>
              <a:rPr lang="es-MX" sz="2400" dirty="0">
                <a:solidFill>
                  <a:srgbClr val="0000FF"/>
                </a:solidFill>
                <a:latin typeface="Times New Roman" panose="02020603050405020304" pitchFamily="18" charset="0"/>
                <a:cs typeface="Times New Roman" panose="02020603050405020304" pitchFamily="18" charset="0"/>
              </a:rPr>
              <a:t>Un hombre de 35 años con epilepsia mioclónica juvenil tiene crisis que comienzan con sacudidas de ambos brazos, seguidas de rigidez de todas las extremidades y luego sacudidas rítmicas de las mismas.</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542032" y="1997841"/>
            <a:ext cx="7391400" cy="1687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4E0FAE-96AC-4AC7-B119-76F739054602}"/>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74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4284469" y="304800"/>
            <a:ext cx="44838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buNone/>
            </a:pPr>
            <a:r>
              <a:rPr lang="es-MX" sz="2800" b="1" dirty="0">
                <a:solidFill>
                  <a:srgbClr val="FF0000"/>
                </a:solidFill>
                <a:cs typeface="Times New Roman" panose="02020603050405020304" pitchFamily="18" charset="0"/>
              </a:rPr>
              <a:t>Motivación para la revisión </a:t>
            </a:r>
          </a:p>
        </p:txBody>
      </p:sp>
      <p:sp>
        <p:nvSpPr>
          <p:cNvPr id="5" name="TextBox 4"/>
          <p:cNvSpPr txBox="1"/>
          <p:nvPr/>
        </p:nvSpPr>
        <p:spPr>
          <a:xfrm>
            <a:off x="1297509" y="1561909"/>
            <a:ext cx="9596981" cy="4939814"/>
          </a:xfrm>
          <a:prstGeom prst="rect">
            <a:avLst/>
          </a:prstGeom>
          <a:noFill/>
        </p:spPr>
        <p:txBody>
          <a:bodyPr wrap="square" rtlCol="0">
            <a:spAutoFit/>
          </a:bodyPr>
          <a:lstStyle/>
          <a:p>
            <a:pPr marL="342900" indent="-342900">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Algunos tipos de crisis, por ejemplo, las crisis tónicas o espasmos epilépticos, pueden tener un inicio generalizado o focal.</a:t>
            </a:r>
          </a:p>
          <a:p>
            <a:pPr marL="342900" indent="-342900">
              <a:spcBef>
                <a:spcPts val="1800"/>
              </a:spcBef>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Falta de conocimiento sobre el inicio hace a una crisis inclasificable y difícil de analizar con el sistema de 1981.</a:t>
            </a:r>
          </a:p>
          <a:p>
            <a:pPr marL="342900" indent="-342900">
              <a:spcBef>
                <a:spcPts val="1800"/>
              </a:spcBef>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Descripciones retrospectivas de crisis a menudo no especifican un nivel de consciencia, alteración de la consciencia, aunque es común para muchas crisis, es un concepto confuso. </a:t>
            </a:r>
          </a:p>
          <a:p>
            <a:pPr marL="342900" indent="-342900">
              <a:spcBef>
                <a:spcPts val="1800"/>
              </a:spcBef>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Algunos términos en uso actual no tienen altos niveles de aceptación de la comunidad o entendimiento publico, como ‘psíquico, ’’ ‘parcial’, ‘parcial simple’, ‘parcial complejo’, y ‘discognitivo.’</a:t>
            </a:r>
          </a:p>
          <a:p>
            <a:pPr marL="342900" indent="-342900">
              <a:spcBef>
                <a:spcPts val="1800"/>
              </a:spcBef>
              <a:buFont typeface="Arial" panose="020B0604020202020204" pitchFamily="34" charset="0"/>
              <a:buChar char="•"/>
            </a:pPr>
            <a:r>
              <a:rPr lang="es-MX" sz="2000" b="1" dirty="0">
                <a:latin typeface="Times New Roman" panose="02020603050405020304" pitchFamily="18" charset="0"/>
                <a:cs typeface="Times New Roman" panose="02020603050405020304" pitchFamily="18" charset="0"/>
              </a:rPr>
              <a:t>Algunos tipos importantes de crisis no están incluidas.</a:t>
            </a:r>
          </a:p>
          <a:p>
            <a:pPr marL="342900" indent="-342900">
              <a:spcBef>
                <a:spcPts val="1800"/>
              </a:spcBef>
              <a:buFont typeface="Arial" panose="020B0604020202020204" pitchFamily="34" charset="0"/>
              <a:buChar char="•"/>
            </a:pPr>
            <a:endParaRPr lang="es-MX"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4147522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444254" y="2718273"/>
            <a:ext cx="7388595" cy="3046988"/>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8. </a:t>
            </a:r>
            <a:r>
              <a:rPr lang="es-MX" sz="2400" dirty="0">
                <a:solidFill>
                  <a:srgbClr val="0000FF"/>
                </a:solidFill>
                <a:latin typeface="Times New Roman" panose="02020603050405020304" pitchFamily="18" charset="0"/>
                <a:cs typeface="Times New Roman" panose="02020603050405020304" pitchFamily="18" charset="0"/>
              </a:rPr>
              <a:t>Un hombre de 35 años con epilepsia mioclónica juvenil tiene crisis que comienzan con sacudidas de ambos brazos, seguidas de rigidez de todas las extremidades y luego sacudidas rítmicas de las mismas.</a:t>
            </a:r>
            <a:r>
              <a:rPr lang="en-US" sz="2400" dirty="0">
                <a:solidFill>
                  <a:srgbClr val="0000FF"/>
                </a:solidFill>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Esto se clasificaría como crisis mioclónicas-tónico-clónicas generalizadas. No existía ningún tipo de crisis único correspondiente en la clasificación anterior, pero podrían haber sido llamadas crisis mioclónicas seguidas de una crisis tónico-clónica.</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441448" y="2718276"/>
            <a:ext cx="7391400" cy="3183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3051049" y="1691868"/>
            <a:ext cx="6627135"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 </a:t>
            </a:r>
            <a:r>
              <a:rPr lang="en-US" sz="2000" dirty="0">
                <a:latin typeface="Times New Roman" panose="02020603050405020304" pitchFamily="18" charset="0"/>
                <a:cs typeface="Times New Roman" panose="02020603050405020304" pitchFamily="18" charset="0"/>
              </a:rPr>
              <a:t> crisis </a:t>
            </a:r>
            <a:r>
              <a:rPr lang="en-US" sz="2000" dirty="0" err="1">
                <a:latin typeface="Times New Roman" panose="02020603050405020304" pitchFamily="18" charset="0"/>
                <a:cs typeface="Times New Roman" panose="02020603050405020304" pitchFamily="18" charset="0"/>
              </a:rPr>
              <a:t>mioclónicas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seguidas</a:t>
            </a:r>
            <a:r>
              <a:rPr lang="en-US" sz="2000" dirty="0">
                <a:latin typeface="Times New Roman" panose="02020603050405020304" pitchFamily="18" charset="0"/>
                <a:cs typeface="Times New Roman" panose="02020603050405020304" pitchFamily="18" charset="0"/>
              </a:rPr>
              <a:t> de crisis </a:t>
            </a:r>
            <a:r>
              <a:rPr lang="en-US" sz="2000" dirty="0" err="1">
                <a:latin typeface="Times New Roman" panose="02020603050405020304" pitchFamily="18" charset="0"/>
                <a:cs typeface="Times New Roman" panose="02020603050405020304" pitchFamily="18" charset="0"/>
              </a:rPr>
              <a:t>tónico-clónica</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mioclónica-tónica-clónica</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68B50E1B-CB30-463F-A40D-24C49FC37F5C}"/>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927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423160" y="1998212"/>
            <a:ext cx="7391400" cy="2677656"/>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9. </a:t>
            </a:r>
            <a:r>
              <a:rPr lang="es-MX" sz="2400" dirty="0">
                <a:solidFill>
                  <a:srgbClr val="0000FF"/>
                </a:solidFill>
                <a:latin typeface="Times New Roman" panose="02020603050405020304" pitchFamily="18" charset="0"/>
                <a:cs typeface="Times New Roman" panose="02020603050405020304" pitchFamily="18" charset="0"/>
              </a:rPr>
              <a:t>Una niña de 14 meses tiene una flexión repentina de ambos brazos con la cabeza flexionada hacia adelante durante aproximadamente 2 segundos. Estas crisis se repiten en grupos. El EEG muestra </a:t>
            </a:r>
            <a:r>
              <a:rPr lang="es-MX" sz="2400" dirty="0" err="1">
                <a:solidFill>
                  <a:srgbClr val="0000FF"/>
                </a:solidFill>
                <a:latin typeface="Times New Roman" panose="02020603050405020304" pitchFamily="18" charset="0"/>
                <a:cs typeface="Times New Roman" panose="02020603050405020304" pitchFamily="18" charset="0"/>
              </a:rPr>
              <a:t>hipsarritmia</a:t>
            </a:r>
            <a:r>
              <a:rPr lang="es-MX" sz="2400" dirty="0">
                <a:solidFill>
                  <a:srgbClr val="0000FF"/>
                </a:solidFill>
                <a:latin typeface="Times New Roman" panose="02020603050405020304" pitchFamily="18" charset="0"/>
                <a:cs typeface="Times New Roman" panose="02020603050405020304" pitchFamily="18" charset="0"/>
              </a:rPr>
              <a:t> con puntas bilaterales, el más prominente sobre la región parietal izquierda. La resonancia magnética muestra una displasia parietal izquierda.</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390436" y="1997837"/>
            <a:ext cx="7391400" cy="26776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77D320-EDA0-4D12-B781-7C23C2CEA657}"/>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615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622078" y="2353972"/>
            <a:ext cx="7391400" cy="4154984"/>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9. </a:t>
            </a:r>
            <a:r>
              <a:rPr lang="es-MX" sz="2400" dirty="0">
                <a:solidFill>
                  <a:srgbClr val="0000FF"/>
                </a:solidFill>
                <a:latin typeface="Times New Roman" panose="02020603050405020304" pitchFamily="18" charset="0"/>
                <a:cs typeface="Times New Roman" panose="02020603050405020304" pitchFamily="18" charset="0"/>
              </a:rPr>
              <a:t>Una niña de 14 meses tiene una flexión repentina de ambos brazos con la cabeza flexionada hacia adelante durante aproximadamente 2 segundos. Estas crisis se repiten en grupos. El EEG muestra </a:t>
            </a:r>
            <a:r>
              <a:rPr lang="es-MX" sz="2400" dirty="0" err="1">
                <a:solidFill>
                  <a:srgbClr val="0000FF"/>
                </a:solidFill>
                <a:latin typeface="Times New Roman" panose="02020603050405020304" pitchFamily="18" charset="0"/>
                <a:cs typeface="Times New Roman" panose="02020603050405020304" pitchFamily="18" charset="0"/>
              </a:rPr>
              <a:t>hipsarritmia</a:t>
            </a:r>
            <a:r>
              <a:rPr lang="es-MX" sz="2400" dirty="0">
                <a:solidFill>
                  <a:srgbClr val="0000FF"/>
                </a:solidFill>
                <a:latin typeface="Times New Roman" panose="02020603050405020304" pitchFamily="18" charset="0"/>
                <a:cs typeface="Times New Roman" panose="02020603050405020304" pitchFamily="18" charset="0"/>
              </a:rPr>
              <a:t> con puntas bilaterales, el más prominente sobre la región parietal izquierda. La resonancia magnética muestra una displasia parietal izquierda.</a:t>
            </a:r>
            <a:r>
              <a:rPr lang="en-US" sz="2400" dirty="0">
                <a:solidFill>
                  <a:srgbClr val="0000FF"/>
                </a:solidFill>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Debido a la información auxiliar, el tipo de ataque se consideraría como espasmos epilépticos focales (se puede suponer el término "motor"). La clasificación previa los habría llamado espasmos infantiles, con información sobre </a:t>
            </a:r>
            <a:r>
              <a:rPr lang="es-MX" sz="2400" dirty="0" err="1">
                <a:latin typeface="Times New Roman" panose="02020603050405020304" pitchFamily="18" charset="0"/>
                <a:cs typeface="Times New Roman" panose="02020603050405020304" pitchFamily="18" charset="0"/>
              </a:rPr>
              <a:t>focalidad</a:t>
            </a:r>
            <a:r>
              <a:rPr lang="es-MX" sz="2400" dirty="0">
                <a:latin typeface="Times New Roman" panose="02020603050405020304" pitchFamily="18" charset="0"/>
                <a:cs typeface="Times New Roman" panose="02020603050405020304" pitchFamily="18" charset="0"/>
              </a:rPr>
              <a:t> no incluida</a:t>
            </a:r>
            <a:r>
              <a:rPr lang="en-US" sz="2400" dirty="0">
                <a:latin typeface="Times New Roman" panose="02020603050405020304" pitchFamily="18" charset="0"/>
                <a:cs typeface="Times New Roman" panose="02020603050405020304" pitchFamily="18" charset="0"/>
              </a:rPr>
              <a:t>.</a:t>
            </a:r>
          </a:p>
        </p:txBody>
      </p:sp>
      <p:sp>
        <p:nvSpPr>
          <p:cNvPr id="5" name="Rectangle 4"/>
          <p:cNvSpPr/>
          <p:nvPr/>
        </p:nvSpPr>
        <p:spPr>
          <a:xfrm>
            <a:off x="2564172" y="2353971"/>
            <a:ext cx="7391400" cy="41092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2850787" y="1431954"/>
            <a:ext cx="6173485"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 </a:t>
            </a:r>
            <a:r>
              <a:rPr lang="en-US" sz="2000" dirty="0" err="1">
                <a:latin typeface="Times New Roman" panose="02020603050405020304" pitchFamily="18" charset="0"/>
                <a:cs typeface="Times New Roman" panose="02020603050405020304" pitchFamily="18" charset="0"/>
              </a:rPr>
              <a:t>espasmos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infantiles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focalidad</a:t>
            </a:r>
            <a:r>
              <a:rPr lang="en-US" sz="2000" dirty="0">
                <a:latin typeface="Times New Roman" panose="02020603050405020304" pitchFamily="18" charset="0"/>
                <a:cs typeface="Times New Roman" panose="02020603050405020304" pitchFamily="18" charset="0"/>
              </a:rPr>
              <a:t> no </a:t>
            </a:r>
            <a:r>
              <a:rPr lang="en-US" sz="2000" dirty="0" err="1">
                <a:latin typeface="Times New Roman" panose="02020603050405020304" pitchFamily="18" charset="0"/>
                <a:cs typeface="Times New Roman" panose="02020603050405020304" pitchFamily="18" charset="0"/>
              </a:rPr>
              <a:t>especificada</a:t>
            </a:r>
            <a:r>
              <a:rPr lang="en-US"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err="1">
                <a:latin typeface="Times New Roman" panose="02020603050405020304" pitchFamily="18" charset="0"/>
                <a:cs typeface="Times New Roman" panose="02020603050405020304" pitchFamily="18" charset="0"/>
              </a:rPr>
              <a:t>espasmos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epilépticos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focales</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7D9D2237-B283-4637-870D-7CFC9DE7B201}"/>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491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441448" y="1997840"/>
            <a:ext cx="7391400" cy="1200329"/>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10. </a:t>
            </a:r>
            <a:r>
              <a:rPr lang="es-MX" sz="2400" dirty="0">
                <a:solidFill>
                  <a:srgbClr val="0000FF"/>
                </a:solidFill>
                <a:latin typeface="Times New Roman" panose="02020603050405020304" pitchFamily="18" charset="0"/>
                <a:cs typeface="Times New Roman" panose="02020603050405020304" pitchFamily="18" charset="0"/>
              </a:rPr>
              <a:t>Un hombre de 75 años informa una sensación interna de temblor en el cuerpo. No hay otra información disponible.</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41448" y="1997841"/>
            <a:ext cx="7391400" cy="1200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Rectangle 7"/>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0" name="Rectangle 9"/>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8">
            <a:extLst>
              <a:ext uri="{FF2B5EF4-FFF2-40B4-BE49-F238E27FC236}">
                <a16:creationId xmlns:a16="http://schemas.microsoft.com/office/drawing/2014/main" id="{D719433E-0F88-46DE-A738-9C83D9F93697}"/>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392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Text Box 4"/>
          <p:cNvSpPr txBox="1">
            <a:spLocks noChangeArrowheads="1"/>
          </p:cNvSpPr>
          <p:nvPr/>
        </p:nvSpPr>
        <p:spPr bwMode="auto">
          <a:xfrm>
            <a:off x="5407967" y="313531"/>
            <a:ext cx="776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eaLnBrk="1" hangingPunct="1">
              <a:spcBef>
                <a:spcPct val="0"/>
              </a:spcBef>
              <a:buFontTx/>
              <a:buNone/>
            </a:pPr>
            <a:r>
              <a:rPr lang="en-US" altLang="en-US" b="1" dirty="0">
                <a:solidFill>
                  <a:srgbClr val="FF0000"/>
                </a:solidFill>
                <a:cs typeface="Times New Roman" panose="02020603050405020304" pitchFamily="18" charset="0"/>
              </a:rPr>
              <a:t>Fin</a:t>
            </a:r>
          </a:p>
        </p:txBody>
      </p:sp>
      <p:sp>
        <p:nvSpPr>
          <p:cNvPr id="5" name="Rectangle 4"/>
          <p:cNvSpPr>
            <a:spLocks noChangeArrowheads="1"/>
          </p:cNvSpPr>
          <p:nvPr/>
        </p:nvSpPr>
        <p:spPr bwMode="auto">
          <a:xfrm>
            <a:off x="5473246" y="4851092"/>
            <a:ext cx="473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eaLnBrk="1" hangingPunct="1">
              <a:spcBef>
                <a:spcPct val="0"/>
              </a:spcBef>
              <a:buFontTx/>
              <a:buNone/>
            </a:pPr>
            <a:r>
              <a:rPr lang="en-US" altLang="en-US" sz="1800" b="1" dirty="0">
                <a:solidFill>
                  <a:srgbClr val="0000FF"/>
                </a:solidFill>
                <a:cs typeface="Times New Roman" pitchFamily="18" charset="0"/>
              </a:rPr>
              <a:t>“Words, words, words, I’m so sick of words!”</a:t>
            </a:r>
          </a:p>
          <a:p>
            <a:pPr eaLnBrk="1" hangingPunct="1">
              <a:spcBef>
                <a:spcPct val="0"/>
              </a:spcBef>
              <a:buFontTx/>
              <a:buNone/>
            </a:pPr>
            <a:r>
              <a:rPr lang="en-US" altLang="en-US" sz="1800" b="1" dirty="0">
                <a:solidFill>
                  <a:srgbClr val="0000FF"/>
                </a:solidFill>
                <a:cs typeface="Times New Roman" pitchFamily="18" charset="0"/>
              </a:rPr>
              <a:t>   Eliza Doolittle, </a:t>
            </a:r>
            <a:r>
              <a:rPr lang="en-US" altLang="en-US" sz="1800" b="1" i="1" dirty="0">
                <a:solidFill>
                  <a:srgbClr val="0000FF"/>
                </a:solidFill>
                <a:cs typeface="Times New Roman" pitchFamily="18" charset="0"/>
              </a:rPr>
              <a:t>My Fair Lady</a:t>
            </a:r>
          </a:p>
        </p:txBody>
      </p:sp>
      <p:pic>
        <p:nvPicPr>
          <p:cNvPr id="6" name="Picture 6" descr="http://www.mccarter.org/education/myfairlady/andrews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228" y="1558082"/>
            <a:ext cx="2381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3449" y="1491623"/>
            <a:ext cx="2622882" cy="4813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82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410" y="1774448"/>
            <a:ext cx="8698389"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037870" y="412846"/>
            <a:ext cx="8765541" cy="523220"/>
          </a:xfrm>
          <a:prstGeom prst="rect">
            <a:avLst/>
          </a:prstGeom>
          <a:noFill/>
        </p:spPr>
        <p:txBody>
          <a:bodyPr wrap="none" rtlCol="0">
            <a:spAutoFit/>
          </a:bodyPr>
          <a:lstStyle/>
          <a:p>
            <a:r>
              <a:rPr lang="es-ES" sz="2800" b="1" dirty="0">
                <a:solidFill>
                  <a:srgbClr val="FF0000"/>
                </a:solidFill>
                <a:latin typeface="Times New Roman" panose="02020603050405020304" pitchFamily="18" charset="0"/>
                <a:cs typeface="Times New Roman" panose="02020603050405020304" pitchFamily="18" charset="0"/>
              </a:rPr>
              <a:t>Las posibles clasificaciones de crisis podrían basarse en: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 name="TextBox 4"/>
          <p:cNvSpPr txBox="1"/>
          <p:nvPr/>
        </p:nvSpPr>
        <p:spPr>
          <a:xfrm>
            <a:off x="1788705" y="1744825"/>
            <a:ext cx="1449795" cy="2046714"/>
          </a:xfrm>
          <a:prstGeom prst="rect">
            <a:avLst/>
          </a:prstGeom>
          <a:noFill/>
        </p:spPr>
        <p:txBody>
          <a:bodyPr wrap="square" rtlCol="0">
            <a:spAutoFit/>
          </a:bodyPr>
          <a:lstStyle/>
          <a:p>
            <a:r>
              <a:rPr lang="es-MX" sz="1600" b="1" u="sng" dirty="0">
                <a:latin typeface="Times New Roman" panose="02020603050405020304" pitchFamily="18" charset="0"/>
                <a:cs typeface="Times New Roman" panose="02020603050405020304" pitchFamily="18" charset="0"/>
              </a:rPr>
              <a:t>Fisiopatología</a:t>
            </a:r>
          </a:p>
          <a:p>
            <a:pPr algn="just">
              <a:spcBef>
                <a:spcPts val="1800"/>
              </a:spcBef>
            </a:pPr>
            <a:r>
              <a:rPr lang="es-MX" sz="1600" b="1" dirty="0">
                <a:latin typeface="Times New Roman" panose="02020603050405020304" pitchFamily="18" charset="0"/>
                <a:cs typeface="Times New Roman" panose="02020603050405020304" pitchFamily="18" charset="0"/>
              </a:rPr>
              <a:t>Pero esto es imposible actualmente con el conocimiento limitado</a:t>
            </a:r>
          </a:p>
        </p:txBody>
      </p:sp>
      <p:sp>
        <p:nvSpPr>
          <p:cNvPr id="8" name="TextBox 7"/>
          <p:cNvSpPr txBox="1"/>
          <p:nvPr/>
        </p:nvSpPr>
        <p:spPr>
          <a:xfrm>
            <a:off x="3508384" y="1744824"/>
            <a:ext cx="1582229" cy="2046714"/>
          </a:xfrm>
          <a:prstGeom prst="rect">
            <a:avLst/>
          </a:prstGeom>
          <a:noFill/>
        </p:spPr>
        <p:txBody>
          <a:bodyPr wrap="none" rtlCol="0">
            <a:spAutoFit/>
          </a:bodyPr>
          <a:lstStyle/>
          <a:p>
            <a:pPr algn="ctr"/>
            <a:r>
              <a:rPr lang="es-MX" sz="1600" b="1" u="sng" dirty="0">
                <a:latin typeface="Times New Roman" panose="02020603050405020304" pitchFamily="18" charset="0"/>
                <a:cs typeface="Times New Roman" panose="02020603050405020304" pitchFamily="18" charset="0"/>
              </a:rPr>
              <a:t>Anatomía</a:t>
            </a:r>
          </a:p>
          <a:p>
            <a:pPr algn="ctr">
              <a:spcBef>
                <a:spcPts val="1800"/>
              </a:spcBef>
            </a:pPr>
            <a:r>
              <a:rPr lang="es-MX" sz="1600" b="1" dirty="0">
                <a:latin typeface="Times New Roman" panose="02020603050405020304" pitchFamily="18" charset="0"/>
                <a:cs typeface="Times New Roman" panose="02020603050405020304" pitchFamily="18" charset="0"/>
              </a:rPr>
              <a:t>Temporal</a:t>
            </a:r>
          </a:p>
          <a:p>
            <a:pPr algn="ctr"/>
            <a:r>
              <a:rPr lang="es-MX" sz="1600" b="1" dirty="0">
                <a:latin typeface="Times New Roman" panose="02020603050405020304" pitchFamily="18" charset="0"/>
                <a:cs typeface="Times New Roman" panose="02020603050405020304" pitchFamily="18" charset="0"/>
              </a:rPr>
              <a:t>Frontal</a:t>
            </a:r>
          </a:p>
          <a:p>
            <a:pPr algn="ctr"/>
            <a:r>
              <a:rPr lang="es-MX" sz="1600" b="1" dirty="0">
                <a:latin typeface="Times New Roman" panose="02020603050405020304" pitchFamily="18" charset="0"/>
                <a:cs typeface="Times New Roman" panose="02020603050405020304" pitchFamily="18" charset="0"/>
              </a:rPr>
              <a:t>Parietal</a:t>
            </a:r>
          </a:p>
          <a:p>
            <a:pPr algn="ctr"/>
            <a:r>
              <a:rPr lang="es-MX" sz="1600" b="1" dirty="0">
                <a:latin typeface="Times New Roman" panose="02020603050405020304" pitchFamily="18" charset="0"/>
                <a:cs typeface="Times New Roman" panose="02020603050405020304" pitchFamily="18" charset="0"/>
              </a:rPr>
              <a:t>Occipital</a:t>
            </a:r>
          </a:p>
          <a:p>
            <a:pPr algn="ctr"/>
            <a:r>
              <a:rPr lang="es-MX" sz="1600" b="1" dirty="0">
                <a:latin typeface="Times New Roman" panose="02020603050405020304" pitchFamily="18" charset="0"/>
                <a:cs typeface="Times New Roman" panose="02020603050405020304" pitchFamily="18" charset="0"/>
              </a:rPr>
              <a:t>Diencéfalo</a:t>
            </a:r>
          </a:p>
          <a:p>
            <a:pPr algn="ctr"/>
            <a:r>
              <a:rPr lang="es-MX" sz="1600" b="1" dirty="0">
                <a:latin typeface="Times New Roman" panose="02020603050405020304" pitchFamily="18" charset="0"/>
                <a:cs typeface="Times New Roman" panose="02020603050405020304" pitchFamily="18" charset="0"/>
              </a:rPr>
              <a:t>Tronco cerebral</a:t>
            </a:r>
          </a:p>
        </p:txBody>
      </p:sp>
      <p:sp>
        <p:nvSpPr>
          <p:cNvPr id="9" name="TextBox 8"/>
          <p:cNvSpPr txBox="1"/>
          <p:nvPr/>
        </p:nvSpPr>
        <p:spPr>
          <a:xfrm>
            <a:off x="5282936" y="1747929"/>
            <a:ext cx="1582228" cy="1554272"/>
          </a:xfrm>
          <a:prstGeom prst="rect">
            <a:avLst/>
          </a:prstGeom>
          <a:noFill/>
        </p:spPr>
        <p:txBody>
          <a:bodyPr wrap="none" rtlCol="0">
            <a:spAutoFit/>
          </a:bodyPr>
          <a:lstStyle/>
          <a:p>
            <a:pPr algn="ctr"/>
            <a:r>
              <a:rPr lang="es-MX" sz="1600" b="1" u="sng" dirty="0">
                <a:latin typeface="Times New Roman" panose="02020603050405020304" pitchFamily="18" charset="0"/>
                <a:cs typeface="Times New Roman" panose="02020603050405020304" pitchFamily="18" charset="0"/>
              </a:rPr>
              <a:t>Vías</a:t>
            </a:r>
          </a:p>
          <a:p>
            <a:pPr algn="ctr">
              <a:spcBef>
                <a:spcPts val="1800"/>
              </a:spcBef>
            </a:pPr>
            <a:r>
              <a:rPr lang="es-MX" sz="1600" b="1" dirty="0" err="1">
                <a:latin typeface="Times New Roman" panose="02020603050405020304" pitchFamily="18" charset="0"/>
                <a:cs typeface="Times New Roman" panose="02020603050405020304" pitchFamily="18" charset="0"/>
              </a:rPr>
              <a:t>Neocortical</a:t>
            </a:r>
            <a:endParaRPr lang="es-MX" sz="1600" b="1" dirty="0">
              <a:latin typeface="Times New Roman" panose="02020603050405020304" pitchFamily="18" charset="0"/>
              <a:cs typeface="Times New Roman" panose="02020603050405020304" pitchFamily="18" charset="0"/>
            </a:endParaRPr>
          </a:p>
          <a:p>
            <a:pPr algn="ctr"/>
            <a:r>
              <a:rPr lang="es-MX" sz="1600" b="1" dirty="0">
                <a:latin typeface="Times New Roman" panose="02020603050405020304" pitchFamily="18" charset="0"/>
                <a:cs typeface="Times New Roman" panose="02020603050405020304" pitchFamily="18" charset="0"/>
              </a:rPr>
              <a:t>Límbico</a:t>
            </a:r>
          </a:p>
          <a:p>
            <a:pPr algn="ctr"/>
            <a:r>
              <a:rPr lang="es-MX" sz="1600" b="1" dirty="0">
                <a:latin typeface="Times New Roman" panose="02020603050405020304" pitchFamily="18" charset="0"/>
                <a:cs typeface="Times New Roman" panose="02020603050405020304" pitchFamily="18" charset="0"/>
              </a:rPr>
              <a:t>Tálamo-cortical</a:t>
            </a:r>
          </a:p>
          <a:p>
            <a:pPr algn="ctr"/>
            <a:r>
              <a:rPr lang="es-MX" sz="1600" b="1" dirty="0">
                <a:latin typeface="Times New Roman" panose="02020603050405020304" pitchFamily="18" charset="0"/>
                <a:cs typeface="Times New Roman" panose="02020603050405020304" pitchFamily="18" charset="0"/>
              </a:rPr>
              <a:t>Tronco cerebral</a:t>
            </a:r>
          </a:p>
        </p:txBody>
      </p:sp>
      <p:sp>
        <p:nvSpPr>
          <p:cNvPr id="10" name="TextBox 9"/>
          <p:cNvSpPr txBox="1"/>
          <p:nvPr/>
        </p:nvSpPr>
        <p:spPr>
          <a:xfrm>
            <a:off x="6917117" y="1741711"/>
            <a:ext cx="1871283" cy="2062103"/>
          </a:xfrm>
          <a:prstGeom prst="rect">
            <a:avLst/>
          </a:prstGeom>
          <a:noFill/>
        </p:spPr>
        <p:txBody>
          <a:bodyPr wrap="square" rtlCol="0">
            <a:spAutoFit/>
          </a:bodyPr>
          <a:lstStyle/>
          <a:p>
            <a:pPr algn="ctr"/>
            <a:r>
              <a:rPr lang="es-ES" sz="1600" b="1" u="sng" dirty="0">
                <a:latin typeface="Times New Roman" panose="02020603050405020304" pitchFamily="18" charset="0"/>
                <a:cs typeface="Times New Roman" panose="02020603050405020304" pitchFamily="18" charset="0"/>
              </a:rPr>
              <a:t>Práctico, por:</a:t>
            </a:r>
          </a:p>
          <a:p>
            <a:pPr algn="ctr"/>
            <a:endParaRPr lang="es-ES" sz="1600" b="1" u="sng" dirty="0">
              <a:latin typeface="Times New Roman" panose="02020603050405020304" pitchFamily="18" charset="0"/>
              <a:cs typeface="Times New Roman" panose="02020603050405020304" pitchFamily="18" charset="0"/>
            </a:endParaRPr>
          </a:p>
          <a:p>
            <a:pPr algn="ctr"/>
            <a:r>
              <a:rPr lang="es-ES" sz="1600" b="1" dirty="0">
                <a:latin typeface="Times New Roman" panose="02020603050405020304" pitchFamily="18" charset="0"/>
                <a:cs typeface="Times New Roman" panose="02020603050405020304" pitchFamily="18" charset="0"/>
              </a:rPr>
              <a:t>Respuesta AED</a:t>
            </a:r>
          </a:p>
          <a:p>
            <a:pPr algn="ctr"/>
            <a:r>
              <a:rPr lang="es-ES" sz="1600" b="1" dirty="0">
                <a:latin typeface="Times New Roman" panose="02020603050405020304" pitchFamily="18" charset="0"/>
                <a:cs typeface="Times New Roman" panose="02020603050405020304" pitchFamily="18" charset="0"/>
              </a:rPr>
              <a:t>Objetivo quirúrgico</a:t>
            </a:r>
          </a:p>
          <a:p>
            <a:pPr algn="ctr"/>
            <a:r>
              <a:rPr lang="es-ES" sz="1600" b="1" dirty="0">
                <a:latin typeface="Times New Roman" panose="02020603050405020304" pitchFamily="18" charset="0"/>
                <a:cs typeface="Times New Roman" panose="02020603050405020304" pitchFamily="18" charset="0"/>
              </a:rPr>
              <a:t>Discapacidad</a:t>
            </a:r>
          </a:p>
          <a:p>
            <a:pPr algn="ctr"/>
            <a:r>
              <a:rPr lang="es-ES" sz="1600" b="1" dirty="0">
                <a:latin typeface="Times New Roman" panose="02020603050405020304" pitchFamily="18" charset="0"/>
                <a:cs typeface="Times New Roman" panose="02020603050405020304" pitchFamily="18" charset="0"/>
              </a:rPr>
              <a:t>Patrón EEG</a:t>
            </a:r>
          </a:p>
          <a:p>
            <a:pPr algn="ctr"/>
            <a:r>
              <a:rPr lang="es-ES" sz="1600" b="1" dirty="0">
                <a:latin typeface="Times New Roman" panose="02020603050405020304" pitchFamily="18" charset="0"/>
                <a:cs typeface="Times New Roman" panose="02020603050405020304" pitchFamily="18" charset="0"/>
              </a:rPr>
              <a:t>Muchos otros</a:t>
            </a:r>
            <a:endParaRPr lang="en-US" sz="1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890000" y="1744817"/>
            <a:ext cx="1600200" cy="1800493"/>
          </a:xfrm>
          <a:prstGeom prst="rect">
            <a:avLst/>
          </a:prstGeom>
          <a:noFill/>
        </p:spPr>
        <p:txBody>
          <a:bodyPr wrap="square" rtlCol="0">
            <a:spAutoFit/>
          </a:bodyPr>
          <a:lstStyle/>
          <a:p>
            <a:pPr algn="ctr"/>
            <a:r>
              <a:rPr lang="en-US" sz="1600" b="1" u="sng" dirty="0" err="1">
                <a:solidFill>
                  <a:srgbClr val="FF0000"/>
                </a:solidFill>
                <a:latin typeface="Times New Roman" panose="02020603050405020304" pitchFamily="18" charset="0"/>
                <a:cs typeface="Times New Roman" panose="02020603050405020304" pitchFamily="18" charset="0"/>
              </a:rPr>
              <a:t>Modificar</a:t>
            </a:r>
            <a:r>
              <a:rPr lang="en-US" sz="1600" b="1" u="sng" dirty="0">
                <a:solidFill>
                  <a:srgbClr val="FF0000"/>
                </a:solidFill>
                <a:latin typeface="Times New Roman" panose="02020603050405020304" pitchFamily="18" charset="0"/>
                <a:cs typeface="Times New Roman" panose="02020603050405020304" pitchFamily="18" charset="0"/>
              </a:rPr>
              <a:t> </a:t>
            </a:r>
            <a:r>
              <a:rPr lang="en-US" sz="1600" b="1" u="sng" dirty="0" err="1">
                <a:solidFill>
                  <a:srgbClr val="FF0000"/>
                </a:solidFill>
                <a:latin typeface="Times New Roman" panose="02020603050405020304" pitchFamily="18" charset="0"/>
                <a:cs typeface="Times New Roman" panose="02020603050405020304" pitchFamily="18" charset="0"/>
              </a:rPr>
              <a:t>los</a:t>
            </a:r>
            <a:r>
              <a:rPr lang="en-US" sz="1600" b="1" u="sng" dirty="0">
                <a:solidFill>
                  <a:srgbClr val="FF0000"/>
                </a:solidFill>
                <a:latin typeface="Times New Roman" panose="02020603050405020304" pitchFamily="18" charset="0"/>
                <a:cs typeface="Times New Roman" panose="02020603050405020304" pitchFamily="18" charset="0"/>
              </a:rPr>
              <a:t> </a:t>
            </a:r>
            <a:r>
              <a:rPr lang="en-US" sz="1600" b="1" u="sng" dirty="0" err="1">
                <a:solidFill>
                  <a:srgbClr val="FF0000"/>
                </a:solidFill>
                <a:latin typeface="Times New Roman" panose="02020603050405020304" pitchFamily="18" charset="0"/>
                <a:cs typeface="Times New Roman" panose="02020603050405020304" pitchFamily="18" charset="0"/>
              </a:rPr>
              <a:t>existentes</a:t>
            </a:r>
            <a:endParaRPr lang="en-US" sz="1600" b="1" u="sng" dirty="0">
              <a:solidFill>
                <a:srgbClr val="FF0000"/>
              </a:solidFill>
              <a:latin typeface="Times New Roman" panose="02020603050405020304" pitchFamily="18" charset="0"/>
              <a:cs typeface="Times New Roman" panose="02020603050405020304" pitchFamily="18" charset="0"/>
            </a:endParaRPr>
          </a:p>
          <a:p>
            <a:pPr algn="ctr">
              <a:spcBef>
                <a:spcPts val="1800"/>
              </a:spcBef>
            </a:pPr>
            <a:r>
              <a:rPr lang="en-US" sz="1600" b="1" dirty="0">
                <a:solidFill>
                  <a:srgbClr val="FF0000"/>
                </a:solidFill>
                <a:latin typeface="Times New Roman" panose="02020603050405020304" pitchFamily="18" charset="0"/>
                <a:cs typeface="Times New Roman" panose="02020603050405020304" pitchFamily="18" charset="0"/>
              </a:rPr>
              <a:t>1981 ILAE System</a:t>
            </a:r>
          </a:p>
          <a:p>
            <a:pPr algn="ctr"/>
            <a:r>
              <a:rPr lang="en-US" sz="1600" b="1" dirty="0">
                <a:solidFill>
                  <a:srgbClr val="FF0000"/>
                </a:solidFill>
                <a:latin typeface="Times New Roman" panose="02020603050405020304" pitchFamily="18" charset="0"/>
                <a:cs typeface="Times New Roman" panose="02020603050405020304" pitchFamily="18" charset="0"/>
              </a:rPr>
              <a:t>2010 ILAE update</a:t>
            </a:r>
          </a:p>
        </p:txBody>
      </p:sp>
      <p:sp>
        <p:nvSpPr>
          <p:cNvPr id="14" name="Rounded Rectangle 13"/>
          <p:cNvSpPr/>
          <p:nvPr/>
        </p:nvSpPr>
        <p:spPr>
          <a:xfrm>
            <a:off x="5255364" y="1689901"/>
            <a:ext cx="1712658" cy="223146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Times New Roman" panose="02020603050405020304" pitchFamily="18" charset="0"/>
            </a:endParaRPr>
          </a:p>
        </p:txBody>
      </p:sp>
      <p:sp>
        <p:nvSpPr>
          <p:cNvPr id="17" name="TextBox 16"/>
          <p:cNvSpPr txBox="1"/>
          <p:nvPr/>
        </p:nvSpPr>
        <p:spPr>
          <a:xfrm>
            <a:off x="2265776" y="4251051"/>
            <a:ext cx="9878089" cy="1733808"/>
          </a:xfrm>
          <a:prstGeom prst="rect">
            <a:avLst/>
          </a:prstGeom>
          <a:noFill/>
        </p:spPr>
        <p:txBody>
          <a:bodyPr wrap="none" rtlCol="0">
            <a:spAutoFit/>
          </a:bodyPr>
          <a:lstStyle/>
          <a:p>
            <a:pPr marL="342900" indent="-342900">
              <a:lnSpc>
                <a:spcPts val="3200"/>
              </a:lnSpc>
              <a:buFont typeface="Arial" panose="020B0604020202020204" pitchFamily="34" charset="0"/>
              <a:buChar char="•"/>
            </a:pPr>
            <a:r>
              <a:rPr lang="es-MX" sz="1600" b="1" dirty="0">
                <a:latin typeface="Times New Roman" panose="02020603050405020304" pitchFamily="18" charset="0"/>
                <a:cs typeface="Times New Roman" panose="02020603050405020304" pitchFamily="18" charset="0"/>
              </a:rPr>
              <a:t>A falta de conocimiento fundamental, ILAE eligió extender la clasificación </a:t>
            </a:r>
          </a:p>
          <a:p>
            <a:pPr marL="342900" indent="-342900">
              <a:lnSpc>
                <a:spcPts val="3200"/>
              </a:lnSpc>
              <a:buFont typeface="Arial" panose="020B0604020202020204" pitchFamily="34" charset="0"/>
              <a:buChar char="•"/>
            </a:pPr>
            <a:r>
              <a:rPr lang="es-MX" sz="1600" b="1" dirty="0">
                <a:latin typeface="Times New Roman" panose="02020603050405020304" pitchFamily="18" charset="0"/>
                <a:cs typeface="Times New Roman" panose="02020603050405020304" pitchFamily="18" charset="0"/>
              </a:rPr>
              <a:t>Es un sistema operacional (práctico), no una verdadera clasificación científica </a:t>
            </a:r>
          </a:p>
          <a:p>
            <a:pPr marL="342900" indent="-342900">
              <a:lnSpc>
                <a:spcPts val="3200"/>
              </a:lnSpc>
              <a:buFont typeface="Arial" panose="020B0604020202020204" pitchFamily="34" charset="0"/>
              <a:buChar char="•"/>
            </a:pPr>
            <a:r>
              <a:rPr lang="es-ES" sz="1600" b="1" dirty="0">
                <a:latin typeface="Times New Roman" panose="02020603050405020304" pitchFamily="18" charset="0"/>
                <a:cs typeface="Times New Roman" panose="02020603050405020304" pitchFamily="18" charset="0"/>
              </a:rPr>
              <a:t>Otros pueden idear clasificaciones operacionales especiales para uso específico, por ejemplo, neonatal, UCI</a:t>
            </a:r>
          </a:p>
          <a:p>
            <a:pPr marL="342900" indent="-342900">
              <a:lnSpc>
                <a:spcPts val="3200"/>
              </a:lnSpc>
              <a:buFont typeface="Arial" panose="020B0604020202020204" pitchFamily="34" charset="0"/>
              <a:buChar char="•"/>
            </a:pPr>
            <a:r>
              <a:rPr lang="es-ES" sz="1600" b="1" dirty="0">
                <a:latin typeface="Times New Roman" panose="02020603050405020304" pitchFamily="18" charset="0"/>
                <a:cs typeface="Times New Roman" panose="02020603050405020304" pitchFamily="18" charset="0"/>
              </a:rPr>
              <a:t>Esta clasificación es predominantemente para clínicos.</a:t>
            </a:r>
            <a:endParaRPr lang="es-MX" sz="1600" b="1"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8834560" y="1684039"/>
            <a:ext cx="1712658" cy="223146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Times New Roman" panose="02020603050405020304" pitchFamily="18" charset="0"/>
            </a:endParaRPr>
          </a:p>
        </p:txBody>
      </p:sp>
      <p:sp>
        <p:nvSpPr>
          <p:cNvPr id="19" name="Rounded Rectangle 18"/>
          <p:cNvSpPr/>
          <p:nvPr/>
        </p:nvSpPr>
        <p:spPr>
          <a:xfrm>
            <a:off x="7036941" y="1681482"/>
            <a:ext cx="1712658" cy="223146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Times New Roman" panose="02020603050405020304" pitchFamily="18" charset="0"/>
            </a:endParaRPr>
          </a:p>
        </p:txBody>
      </p:sp>
      <p:sp>
        <p:nvSpPr>
          <p:cNvPr id="20" name="Rounded Rectangle 19"/>
          <p:cNvSpPr/>
          <p:nvPr/>
        </p:nvSpPr>
        <p:spPr>
          <a:xfrm>
            <a:off x="3452548" y="1681483"/>
            <a:ext cx="1712658" cy="223146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Times New Roman" panose="02020603050405020304" pitchFamily="18" charset="0"/>
            </a:endParaRPr>
          </a:p>
        </p:txBody>
      </p:sp>
      <p:sp>
        <p:nvSpPr>
          <p:cNvPr id="21" name="Rounded Rectangle 20"/>
          <p:cNvSpPr/>
          <p:nvPr/>
        </p:nvSpPr>
        <p:spPr>
          <a:xfrm>
            <a:off x="1670866" y="1684039"/>
            <a:ext cx="1712658" cy="223146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Times New Roman" panose="02020603050405020304" pitchFamily="18" charset="0"/>
            </a:endParaRPr>
          </a:p>
        </p:txBody>
      </p:sp>
      <p:sp>
        <p:nvSpPr>
          <p:cNvPr id="16" name="Rectangle 1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35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410" y="1774448"/>
            <a:ext cx="8698389"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 name="TextBox 4"/>
          <p:cNvSpPr txBox="1"/>
          <p:nvPr/>
        </p:nvSpPr>
        <p:spPr>
          <a:xfrm>
            <a:off x="2054938" y="1449503"/>
            <a:ext cx="8302861" cy="1200329"/>
          </a:xfrm>
          <a:prstGeom prst="rect">
            <a:avLst/>
          </a:prstGeom>
          <a:noFill/>
        </p:spPr>
        <p:txBody>
          <a:bodyPr wrap="square" rtlCol="0">
            <a:spAutoFit/>
          </a:bodyPr>
          <a:lstStyle/>
          <a:p>
            <a:pPr marL="342900" indent="-342900">
              <a:buFont typeface="Arial" panose="020B0604020202020204" pitchFamily="34" charset="0"/>
              <a:buChar char="•"/>
            </a:pPr>
            <a:r>
              <a:rPr lang="es-MX" b="1" dirty="0">
                <a:latin typeface="Times New Roman" panose="02020603050405020304" pitchFamily="18" charset="0"/>
                <a:cs typeface="Times New Roman" panose="02020603050405020304" pitchFamily="18" charset="0"/>
              </a:rPr>
              <a:t>Obtener los signos y síntomas del evento (semiología)</a:t>
            </a:r>
          </a:p>
          <a:p>
            <a:pPr marL="342900" indent="-342900">
              <a:buFont typeface="Arial" panose="020B0604020202020204" pitchFamily="34" charset="0"/>
              <a:buChar char="•"/>
            </a:pPr>
            <a:r>
              <a:rPr lang="es-MX" b="1" dirty="0">
                <a:latin typeface="Times New Roman" panose="02020603050405020304" pitchFamily="18" charset="0"/>
                <a:cs typeface="Times New Roman" panose="02020603050405020304" pitchFamily="18" charset="0"/>
              </a:rPr>
              <a:t>Buscar patrones familiares en los signos y síntomas </a:t>
            </a:r>
          </a:p>
          <a:p>
            <a:pPr marL="342900" indent="-342900">
              <a:buFont typeface="Arial" panose="020B0604020202020204" pitchFamily="34" charset="0"/>
              <a:buChar char="•"/>
            </a:pPr>
            <a:r>
              <a:rPr lang="es-ES" b="1" dirty="0">
                <a:latin typeface="Times New Roman" panose="02020603050405020304" pitchFamily="18" charset="0"/>
                <a:cs typeface="Times New Roman" panose="02020603050405020304" pitchFamily="18" charset="0"/>
              </a:rPr>
              <a:t>Algunas veces utiliza datos auxiliares, por ejemplo, EEG, MRI, genes, anticuerpos, etc.</a:t>
            </a:r>
            <a:endParaRPr lang="en-US"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037438" y="430916"/>
            <a:ext cx="6154249" cy="523220"/>
          </a:xfrm>
          <a:prstGeom prst="rect">
            <a:avLst/>
          </a:prstGeom>
          <a:noFill/>
        </p:spPr>
        <p:txBody>
          <a:bodyPr wrap="none" rtlCol="0">
            <a:spAutoFit/>
          </a:bodyPr>
          <a:lstStyle/>
          <a:p>
            <a:r>
              <a:rPr lang="es-MX" sz="2800" b="1" dirty="0">
                <a:solidFill>
                  <a:srgbClr val="FF0000"/>
                </a:solidFill>
                <a:latin typeface="Times New Roman" panose="02020603050405020304" pitchFamily="18" charset="0"/>
                <a:cs typeface="Times New Roman" panose="02020603050405020304" pitchFamily="18" charset="0"/>
              </a:rPr>
              <a:t>¿Como clasifican los médicos las crisis?</a:t>
            </a:r>
          </a:p>
        </p:txBody>
      </p:sp>
      <p:cxnSp>
        <p:nvCxnSpPr>
          <p:cNvPr id="9" name="Straight Arrow Connector 8"/>
          <p:cNvCxnSpPr/>
          <p:nvPr/>
        </p:nvCxnSpPr>
        <p:spPr>
          <a:xfrm flipV="1">
            <a:off x="4878363" y="2998686"/>
            <a:ext cx="2764246" cy="17961"/>
          </a:xfrm>
          <a:prstGeom prst="straightConnector1">
            <a:avLst/>
          </a:prstGeom>
          <a:ln w="381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49972" y="2897997"/>
            <a:ext cx="2979228" cy="532014"/>
            <a:chOff x="1809649" y="4075273"/>
            <a:chExt cx="2979228" cy="532014"/>
          </a:xfrm>
        </p:grpSpPr>
        <p:sp>
          <p:nvSpPr>
            <p:cNvPr id="11" name="TextBox 10"/>
            <p:cNvSpPr txBox="1"/>
            <p:nvPr/>
          </p:nvSpPr>
          <p:spPr>
            <a:xfrm>
              <a:off x="1809649" y="4094424"/>
              <a:ext cx="2979228" cy="461665"/>
            </a:xfrm>
            <a:prstGeom prst="rect">
              <a:avLst/>
            </a:prstGeom>
            <a:noFill/>
          </p:spPr>
          <p:txBody>
            <a:bodyPr wrap="square" rtlCol="0">
              <a:spAutoFit/>
            </a:bodyPr>
            <a:lstStyle/>
            <a:p>
              <a:r>
                <a:rPr lang="es-MX" sz="2400" dirty="0">
                  <a:solidFill>
                    <a:srgbClr val="0000FF"/>
                  </a:solidFill>
                  <a:latin typeface="Times New Roman" panose="02020603050405020304" pitchFamily="18" charset="0"/>
                  <a:cs typeface="Times New Roman" panose="02020603050405020304" pitchFamily="18" charset="0"/>
                </a:rPr>
                <a:t>Síntomas + Signos     </a:t>
              </a:r>
            </a:p>
          </p:txBody>
        </p:sp>
        <p:sp>
          <p:nvSpPr>
            <p:cNvPr id="12" name="Rounded Rectangle 11"/>
            <p:cNvSpPr/>
            <p:nvPr/>
          </p:nvSpPr>
          <p:spPr>
            <a:xfrm>
              <a:off x="1812175" y="4075273"/>
              <a:ext cx="2468880" cy="5320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grpSp>
        <p:nvGrpSpPr>
          <p:cNvPr id="13" name="Group 12"/>
          <p:cNvGrpSpPr/>
          <p:nvPr/>
        </p:nvGrpSpPr>
        <p:grpSpPr>
          <a:xfrm>
            <a:off x="7959356" y="2901101"/>
            <a:ext cx="1872836" cy="532014"/>
            <a:chOff x="1809649" y="4075273"/>
            <a:chExt cx="2471406" cy="532014"/>
          </a:xfrm>
        </p:grpSpPr>
        <p:sp>
          <p:nvSpPr>
            <p:cNvPr id="14" name="TextBox 13"/>
            <p:cNvSpPr txBox="1"/>
            <p:nvPr/>
          </p:nvSpPr>
          <p:spPr>
            <a:xfrm>
              <a:off x="1809649" y="4094424"/>
              <a:ext cx="2471406" cy="46166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 </a:t>
              </a:r>
              <a:r>
                <a:rPr lang="es-MX" sz="2000" dirty="0">
                  <a:solidFill>
                    <a:srgbClr val="0000FF"/>
                  </a:solidFill>
                  <a:latin typeface="Times New Roman" panose="02020603050405020304" pitchFamily="18" charset="0"/>
                  <a:cs typeface="Times New Roman" panose="02020603050405020304" pitchFamily="18" charset="0"/>
                </a:rPr>
                <a:t>Tipo de crisis</a:t>
              </a:r>
            </a:p>
          </p:txBody>
        </p:sp>
        <p:sp>
          <p:nvSpPr>
            <p:cNvPr id="15" name="Rounded Rectangle 14"/>
            <p:cNvSpPr/>
            <p:nvPr/>
          </p:nvSpPr>
          <p:spPr>
            <a:xfrm>
              <a:off x="1812175" y="4075273"/>
              <a:ext cx="2468880" cy="53201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16" name="TextBox 15"/>
          <p:cNvSpPr txBox="1"/>
          <p:nvPr/>
        </p:nvSpPr>
        <p:spPr>
          <a:xfrm>
            <a:off x="5466219" y="2567677"/>
            <a:ext cx="1494320" cy="400110"/>
          </a:xfrm>
          <a:prstGeom prst="rect">
            <a:avLst/>
          </a:prstGeom>
          <a:noFill/>
        </p:spPr>
        <p:txBody>
          <a:bodyPr wrap="none" rtlCol="0">
            <a:spAutoFit/>
          </a:bodyPr>
          <a:lstStyle/>
          <a:p>
            <a:r>
              <a:rPr lang="es-MX" sz="2000" dirty="0">
                <a:latin typeface="Times New Roman" panose="02020603050405020304" pitchFamily="18" charset="0"/>
                <a:cs typeface="Times New Roman" panose="02020603050405020304" pitchFamily="18" charset="0"/>
              </a:rPr>
              <a:t>Uno a varios</a:t>
            </a:r>
          </a:p>
        </p:txBody>
      </p:sp>
      <p:cxnSp>
        <p:nvCxnSpPr>
          <p:cNvPr id="17" name="Straight Arrow Connector 16"/>
          <p:cNvCxnSpPr/>
          <p:nvPr/>
        </p:nvCxnSpPr>
        <p:spPr>
          <a:xfrm flipV="1">
            <a:off x="4890798" y="3300377"/>
            <a:ext cx="2764246" cy="17961"/>
          </a:xfrm>
          <a:prstGeom prst="straightConnector1">
            <a:avLst/>
          </a:prstGeom>
          <a:ln w="381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66218" y="3323520"/>
            <a:ext cx="1465914" cy="400110"/>
          </a:xfrm>
          <a:prstGeom prst="rect">
            <a:avLst/>
          </a:prstGeom>
          <a:noFill/>
        </p:spPr>
        <p:txBody>
          <a:bodyPr wrap="none" rtlCol="0">
            <a:spAutoFit/>
          </a:bodyPr>
          <a:lstStyle/>
          <a:p>
            <a:r>
              <a:rPr lang="es-MX" sz="2000" dirty="0">
                <a:latin typeface="Times New Roman" panose="02020603050405020304" pitchFamily="18" charset="0"/>
                <a:cs typeface="Times New Roman" panose="02020603050405020304" pitchFamily="18" charset="0"/>
              </a:rPr>
              <a:t>Varios a uno</a:t>
            </a:r>
          </a:p>
        </p:txBody>
      </p:sp>
      <p:sp>
        <p:nvSpPr>
          <p:cNvPr id="20" name="TextBox 19"/>
          <p:cNvSpPr txBox="1"/>
          <p:nvPr/>
        </p:nvSpPr>
        <p:spPr>
          <a:xfrm>
            <a:off x="2138111" y="4321729"/>
            <a:ext cx="1771639" cy="461665"/>
          </a:xfrm>
          <a:prstGeom prst="rect">
            <a:avLst/>
          </a:prstGeom>
          <a:noFill/>
        </p:spPr>
        <p:txBody>
          <a:bodyPr wrap="none" rtlCol="0">
            <a:spAutoFit/>
          </a:bodyPr>
          <a:lstStyle/>
          <a:p>
            <a:r>
              <a:rPr lang="es-MX" sz="2400" dirty="0">
                <a:solidFill>
                  <a:srgbClr val="0000FF"/>
                </a:solidFill>
                <a:latin typeface="Times New Roman" panose="02020603050405020304" pitchFamily="18" charset="0"/>
                <a:cs typeface="Times New Roman" panose="02020603050405020304" pitchFamily="18" charset="0"/>
              </a:rPr>
              <a:t>automatismo</a:t>
            </a:r>
          </a:p>
        </p:txBody>
      </p:sp>
      <p:cxnSp>
        <p:nvCxnSpPr>
          <p:cNvPr id="21" name="Straight Arrow Connector 20"/>
          <p:cNvCxnSpPr>
            <a:cxnSpLocks/>
          </p:cNvCxnSpPr>
          <p:nvPr/>
        </p:nvCxnSpPr>
        <p:spPr>
          <a:xfrm flipV="1">
            <a:off x="3957738" y="4438008"/>
            <a:ext cx="1071463" cy="1"/>
          </a:xfrm>
          <a:prstGeom prst="straightConnector1">
            <a:avLst/>
          </a:prstGeom>
          <a:ln w="381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10201" y="4166429"/>
            <a:ext cx="4463081" cy="400110"/>
          </a:xfrm>
          <a:prstGeom prst="rect">
            <a:avLst/>
          </a:prstGeom>
          <a:noFill/>
        </p:spPr>
        <p:txBody>
          <a:bodyPr wrap="none" rtlCol="0">
            <a:spAutoFit/>
          </a:bodyPr>
          <a:lstStyle/>
          <a:p>
            <a:r>
              <a:rPr lang="es-MX" sz="2000" dirty="0">
                <a:solidFill>
                  <a:srgbClr val="0000FF"/>
                </a:solidFill>
                <a:latin typeface="Times New Roman" panose="02020603050405020304" pitchFamily="18" charset="0"/>
                <a:cs typeface="Times New Roman" panose="02020603050405020304" pitchFamily="18" charset="0"/>
              </a:rPr>
              <a:t>Crisis focalizada con consciencia alterada</a:t>
            </a:r>
          </a:p>
        </p:txBody>
      </p:sp>
      <p:sp>
        <p:nvSpPr>
          <p:cNvPr id="24" name="TextBox 23"/>
          <p:cNvSpPr txBox="1"/>
          <p:nvPr/>
        </p:nvSpPr>
        <p:spPr>
          <a:xfrm>
            <a:off x="5410201" y="4480212"/>
            <a:ext cx="2032929" cy="400110"/>
          </a:xfrm>
          <a:prstGeom prst="rect">
            <a:avLst/>
          </a:prstGeom>
          <a:noFill/>
        </p:spPr>
        <p:txBody>
          <a:bodyPr wrap="none" rtlCol="0">
            <a:spAutoFit/>
          </a:bodyPr>
          <a:lstStyle/>
          <a:p>
            <a:r>
              <a:rPr lang="es-MX" sz="2000" dirty="0">
                <a:solidFill>
                  <a:srgbClr val="0000FF"/>
                </a:solidFill>
                <a:latin typeface="Times New Roman" panose="02020603050405020304" pitchFamily="18" charset="0"/>
                <a:cs typeface="Times New Roman" panose="02020603050405020304" pitchFamily="18" charset="0"/>
              </a:rPr>
              <a:t>Crisis de ausencia</a:t>
            </a:r>
          </a:p>
        </p:txBody>
      </p:sp>
      <p:sp>
        <p:nvSpPr>
          <p:cNvPr id="25" name="Rounded Rectangle 24"/>
          <p:cNvSpPr/>
          <p:nvPr/>
        </p:nvSpPr>
        <p:spPr>
          <a:xfrm>
            <a:off x="2052416" y="4222414"/>
            <a:ext cx="7862691" cy="692498"/>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7" name="TextBox 26"/>
          <p:cNvSpPr txBox="1"/>
          <p:nvPr/>
        </p:nvSpPr>
        <p:spPr>
          <a:xfrm>
            <a:off x="2141215" y="5323208"/>
            <a:ext cx="1771639" cy="461665"/>
          </a:xfrm>
          <a:prstGeom prst="rect">
            <a:avLst/>
          </a:prstGeom>
          <a:noFill/>
        </p:spPr>
        <p:txBody>
          <a:bodyPr wrap="none" rtlCol="0">
            <a:spAutoFit/>
          </a:bodyPr>
          <a:lstStyle/>
          <a:p>
            <a:r>
              <a:rPr lang="es-MX" sz="2400" dirty="0">
                <a:solidFill>
                  <a:srgbClr val="0000FF"/>
                </a:solidFill>
                <a:latin typeface="Times New Roman" panose="02020603050405020304" pitchFamily="18" charset="0"/>
                <a:cs typeface="Times New Roman" panose="02020603050405020304" pitchFamily="18" charset="0"/>
              </a:rPr>
              <a:t>automatismo</a:t>
            </a:r>
          </a:p>
        </p:txBody>
      </p:sp>
      <p:sp>
        <p:nvSpPr>
          <p:cNvPr id="30" name="TextBox 29"/>
          <p:cNvSpPr txBox="1"/>
          <p:nvPr/>
        </p:nvSpPr>
        <p:spPr>
          <a:xfrm>
            <a:off x="5413305" y="5494488"/>
            <a:ext cx="4463081" cy="400110"/>
          </a:xfrm>
          <a:prstGeom prst="rect">
            <a:avLst/>
          </a:prstGeom>
          <a:noFill/>
        </p:spPr>
        <p:txBody>
          <a:bodyPr wrap="none" rtlCol="0">
            <a:spAutoFit/>
          </a:bodyPr>
          <a:lstStyle/>
          <a:p>
            <a:r>
              <a:rPr lang="es-MX" sz="2000" dirty="0">
                <a:solidFill>
                  <a:srgbClr val="0000FF"/>
                </a:solidFill>
                <a:latin typeface="Times New Roman" panose="02020603050405020304" pitchFamily="18" charset="0"/>
                <a:cs typeface="Times New Roman" panose="02020603050405020304" pitchFamily="18" charset="0"/>
              </a:rPr>
              <a:t>Crisis focalizada con consciencia alterada</a:t>
            </a:r>
          </a:p>
        </p:txBody>
      </p:sp>
      <p:sp>
        <p:nvSpPr>
          <p:cNvPr id="31" name="Rounded Rectangle 30"/>
          <p:cNvSpPr/>
          <p:nvPr/>
        </p:nvSpPr>
        <p:spPr>
          <a:xfrm>
            <a:off x="2055520" y="5391851"/>
            <a:ext cx="7862691" cy="692498"/>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32" name="TextBox 31"/>
          <p:cNvSpPr txBox="1"/>
          <p:nvPr/>
        </p:nvSpPr>
        <p:spPr>
          <a:xfrm>
            <a:off x="2274954" y="5634235"/>
            <a:ext cx="1635384" cy="461665"/>
          </a:xfrm>
          <a:prstGeom prst="rect">
            <a:avLst/>
          </a:prstGeom>
          <a:noFill/>
        </p:spPr>
        <p:txBody>
          <a:bodyPr wrap="none" rtlCol="0">
            <a:spAutoFit/>
          </a:bodyPr>
          <a:lstStyle/>
          <a:p>
            <a:r>
              <a:rPr lang="es-MX" sz="2400" dirty="0">
                <a:solidFill>
                  <a:srgbClr val="0000FF"/>
                </a:solidFill>
                <a:latin typeface="Times New Roman" panose="02020603050405020304" pitchFamily="18" charset="0"/>
                <a:cs typeface="Times New Roman" panose="02020603050405020304" pitchFamily="18" charset="0"/>
              </a:rPr>
              <a:t>autonómico</a:t>
            </a:r>
          </a:p>
        </p:txBody>
      </p:sp>
      <p:sp>
        <p:nvSpPr>
          <p:cNvPr id="33" name="TextBox 32"/>
          <p:cNvSpPr txBox="1"/>
          <p:nvPr/>
        </p:nvSpPr>
        <p:spPr>
          <a:xfrm>
            <a:off x="2130720" y="3753113"/>
            <a:ext cx="1345240" cy="461665"/>
          </a:xfrm>
          <a:prstGeom prst="rect">
            <a:avLst/>
          </a:prstGeom>
          <a:noFill/>
        </p:spPr>
        <p:txBody>
          <a:bodyPr wrap="none" rtlCol="0">
            <a:spAutoFit/>
          </a:bodyPr>
          <a:lstStyle/>
          <a:p>
            <a:r>
              <a:rPr lang="es-MX" sz="2400" dirty="0">
                <a:latin typeface="Times New Roman" panose="02020603050405020304" pitchFamily="18" charset="0"/>
                <a:cs typeface="Times New Roman" panose="02020603050405020304" pitchFamily="18" charset="0"/>
              </a:rPr>
              <a:t>Ejemplos</a:t>
            </a:r>
          </a:p>
        </p:txBody>
      </p:sp>
      <p:sp>
        <p:nvSpPr>
          <p:cNvPr id="34" name="Rectangle 33"/>
          <p:cNvSpPr/>
          <p:nvPr/>
        </p:nvSpPr>
        <p:spPr>
          <a:xfrm>
            <a:off x="1507588"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cxnSpLocks/>
          </p:cNvCxnSpPr>
          <p:nvPr/>
        </p:nvCxnSpPr>
        <p:spPr>
          <a:xfrm flipV="1">
            <a:off x="3962401" y="4724400"/>
            <a:ext cx="1071463" cy="1"/>
          </a:xfrm>
          <a:prstGeom prst="straightConnector1">
            <a:avLst/>
          </a:prstGeom>
          <a:ln w="381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flipV="1">
            <a:off x="3952996" y="5596596"/>
            <a:ext cx="1071463" cy="1"/>
          </a:xfrm>
          <a:prstGeom prst="straightConnector1">
            <a:avLst/>
          </a:prstGeom>
          <a:ln w="381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flipV="1">
            <a:off x="3943591" y="5915464"/>
            <a:ext cx="1071463" cy="1"/>
          </a:xfrm>
          <a:prstGeom prst="straightConnector1">
            <a:avLst/>
          </a:prstGeom>
          <a:ln w="381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01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17672650"/>
              </p:ext>
            </p:extLst>
          </p:nvPr>
        </p:nvGraphicFramePr>
        <p:xfrm>
          <a:off x="2817379" y="1220816"/>
          <a:ext cx="6808123" cy="5561225"/>
        </p:xfrm>
        <a:graphic>
          <a:graphicData uri="http://schemas.openxmlformats.org/drawingml/2006/table">
            <a:tbl>
              <a:tblPr firstRow="1" firstCol="1" bandRow="1">
                <a:tableStyleId>{5C22544A-7EE6-4342-B048-85BDC9FD1C3A}</a:tableStyleId>
              </a:tblPr>
              <a:tblGrid>
                <a:gridCol w="4630189">
                  <a:extLst>
                    <a:ext uri="{9D8B030D-6E8A-4147-A177-3AD203B41FA5}">
                      <a16:colId xmlns:a16="http://schemas.microsoft.com/office/drawing/2014/main" val="1408177051"/>
                    </a:ext>
                  </a:extLst>
                </a:gridCol>
                <a:gridCol w="2177934">
                  <a:extLst>
                    <a:ext uri="{9D8B030D-6E8A-4147-A177-3AD203B41FA5}">
                      <a16:colId xmlns:a16="http://schemas.microsoft.com/office/drawing/2014/main" val="3715889923"/>
                    </a:ext>
                  </a:extLst>
                </a:gridCol>
              </a:tblGrid>
              <a:tr h="350209">
                <a:tc>
                  <a:txBody>
                    <a:bodyPr/>
                    <a:lstStyle/>
                    <a:p>
                      <a:pPr marL="0" marR="0">
                        <a:lnSpc>
                          <a:spcPct val="107000"/>
                        </a:lnSpc>
                        <a:spcBef>
                          <a:spcPts val="0"/>
                        </a:spcBef>
                        <a:spcAft>
                          <a:spcPts val="800"/>
                        </a:spcAft>
                      </a:pPr>
                      <a:r>
                        <a:rPr lang="es-MX" sz="2000" noProof="0">
                          <a:solidFill>
                            <a:srgbClr val="FFFF00"/>
                          </a:solidFill>
                          <a:effectLst/>
                          <a:latin typeface="Times New Roman" panose="02020603050405020304" pitchFamily="18" charset="0"/>
                        </a:rPr>
                        <a:t>Síntomas </a:t>
                      </a:r>
                      <a:endParaRPr lang="es-MX" sz="20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2000" noProof="0" dirty="0">
                          <a:solidFill>
                            <a:srgbClr val="FFFF00"/>
                          </a:solidFill>
                          <a:effectLst/>
                          <a:latin typeface="Times New Roman" panose="02020603050405020304" pitchFamily="18" charset="0"/>
                        </a:rPr>
                        <a:t>Termino médico </a:t>
                      </a:r>
                      <a:endParaRPr lang="es-MX" sz="20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2550632"/>
                  </a:ext>
                </a:extLst>
              </a:tr>
              <a:tr h="350209">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7843527"/>
                  </a:ext>
                </a:extLst>
              </a:tr>
              <a:tr h="350209">
                <a:tc>
                  <a:txBody>
                    <a:bodyPr/>
                    <a:lstStyle/>
                    <a:p>
                      <a:pPr marL="0" marR="0">
                        <a:lnSpc>
                          <a:spcPct val="107000"/>
                        </a:lnSpc>
                        <a:spcBef>
                          <a:spcPts val="0"/>
                        </a:spcBef>
                        <a:spcAft>
                          <a:spcPts val="800"/>
                        </a:spcAft>
                      </a:pPr>
                      <a:r>
                        <a:rPr lang="es-MX" sz="1600" noProof="0" dirty="0">
                          <a:solidFill>
                            <a:srgbClr val="FFFF00"/>
                          </a:solidFill>
                          <a:effectLst/>
                          <a:latin typeface="Times New Roman" panose="02020603050405020304" pitchFamily="18" charset="0"/>
                        </a:rPr>
                        <a:t>Comportamientos automáticos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Automatismo</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961919"/>
                  </a:ext>
                </a:extLst>
              </a:tr>
              <a:tr h="350209">
                <a:tc>
                  <a:txBody>
                    <a:bodyPr/>
                    <a:lstStyle/>
                    <a:p>
                      <a:pPr marL="0" marR="0">
                        <a:lnSpc>
                          <a:spcPct val="107000"/>
                        </a:lnSpc>
                        <a:spcBef>
                          <a:spcPts val="0"/>
                        </a:spcBef>
                        <a:spcAft>
                          <a:spcPts val="800"/>
                        </a:spcAft>
                      </a:pPr>
                      <a:r>
                        <a:rPr lang="es-MX" sz="1600" noProof="0" dirty="0">
                          <a:solidFill>
                            <a:srgbClr val="FFFF00"/>
                          </a:solidFill>
                          <a:effectLst/>
                          <a:latin typeface="Times New Roman" panose="02020603050405020304" pitchFamily="18" charset="0"/>
                        </a:rPr>
                        <a:t>Emociones o apariencia de emociones</a:t>
                      </a:r>
                      <a:r>
                        <a:rPr lang="es-MX" sz="1600" baseline="0" noProof="0" dirty="0">
                          <a:solidFill>
                            <a:srgbClr val="FFFF00"/>
                          </a:solidFill>
                          <a:effectLst/>
                          <a:latin typeface="Times New Roman" panose="02020603050405020304" pitchFamily="18" charset="0"/>
                        </a:rPr>
                        <a:t>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Emociones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7068182"/>
                  </a:ext>
                </a:extLst>
              </a:tr>
              <a:tr h="350209">
                <a:tc>
                  <a:txBody>
                    <a:bodyPr/>
                    <a:lstStyle/>
                    <a:p>
                      <a:pPr marL="0" marR="0">
                        <a:lnSpc>
                          <a:spcPct val="107000"/>
                        </a:lnSpc>
                        <a:spcBef>
                          <a:spcPts val="0"/>
                        </a:spcBef>
                        <a:spcAft>
                          <a:spcPts val="800"/>
                        </a:spcAft>
                      </a:pPr>
                      <a:r>
                        <a:rPr lang="es-MX" sz="1600" noProof="0" dirty="0">
                          <a:solidFill>
                            <a:srgbClr val="FFFF00"/>
                          </a:solidFill>
                          <a:effectLst/>
                          <a:latin typeface="Times New Roman" panose="02020603050405020304" pitchFamily="18" charset="0"/>
                        </a:rPr>
                        <a:t>Posturas de flexión o extensión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Tónico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416836"/>
                  </a:ext>
                </a:extLst>
              </a:tr>
              <a:tr h="350209">
                <a:tc>
                  <a:txBody>
                    <a:bodyPr/>
                    <a:lstStyle/>
                    <a:p>
                      <a:pPr marL="0" marR="0">
                        <a:lnSpc>
                          <a:spcPct val="107000"/>
                        </a:lnSpc>
                        <a:spcBef>
                          <a:spcPts val="0"/>
                        </a:spcBef>
                        <a:spcAft>
                          <a:spcPts val="800"/>
                        </a:spcAft>
                      </a:pPr>
                      <a:r>
                        <a:rPr lang="es-MX" sz="1600" noProof="0" dirty="0">
                          <a:solidFill>
                            <a:srgbClr val="FFFF00"/>
                          </a:solidFill>
                          <a:effectLst/>
                          <a:latin typeface="Times New Roman" panose="02020603050405020304" pitchFamily="18" charset="0"/>
                        </a:rPr>
                        <a:t>Enrojecimiento / sudoración / piloerección</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Autonómico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4123280"/>
                  </a:ext>
                </a:extLst>
              </a:tr>
              <a:tr h="350209">
                <a:tc>
                  <a:txBody>
                    <a:bodyPr/>
                    <a:lstStyle/>
                    <a:p>
                      <a:pPr marL="0" marR="0">
                        <a:lnSpc>
                          <a:spcPct val="107000"/>
                        </a:lnSpc>
                        <a:spcBef>
                          <a:spcPts val="0"/>
                        </a:spcBef>
                        <a:spcAft>
                          <a:spcPts val="800"/>
                        </a:spcAft>
                      </a:pPr>
                      <a:r>
                        <a:rPr lang="es-MX" sz="1600" noProof="0" dirty="0">
                          <a:solidFill>
                            <a:srgbClr val="FFFF00"/>
                          </a:solidFill>
                          <a:effectLst/>
                          <a:latin typeface="Times New Roman" panose="02020603050405020304" pitchFamily="18" charset="0"/>
                        </a:rPr>
                        <a:t>Sacudidas arrítmicas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err="1">
                          <a:solidFill>
                            <a:schemeClr val="tx1"/>
                          </a:solidFill>
                          <a:effectLst/>
                          <a:latin typeface="Times New Roman" panose="02020603050405020304" pitchFamily="18" charset="0"/>
                          <a:ea typeface="+mn-ea"/>
                          <a:cs typeface="+mn-cs"/>
                        </a:rPr>
                        <a:t>mioclono</a:t>
                      </a:r>
                      <a:r>
                        <a:rPr lang="es-MX" sz="1600" baseline="0" noProof="0" dirty="0">
                          <a:solidFill>
                            <a:schemeClr val="tx1"/>
                          </a:solidFill>
                          <a:effectLst/>
                          <a:latin typeface="Times New Roman" panose="02020603050405020304" pitchFamily="18" charset="0"/>
                          <a:ea typeface="+mn-ea"/>
                          <a:cs typeface="+mn-cs"/>
                        </a:rPr>
                        <a:t>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284291"/>
                  </a:ext>
                </a:extLst>
              </a:tr>
              <a:tr h="350209">
                <a:tc>
                  <a:txBody>
                    <a:bodyPr/>
                    <a:lstStyle/>
                    <a:p>
                      <a:pPr marL="0" marR="0">
                        <a:lnSpc>
                          <a:spcPct val="107000"/>
                        </a:lnSpc>
                        <a:spcBef>
                          <a:spcPts val="0"/>
                        </a:spcBef>
                        <a:spcAft>
                          <a:spcPts val="800"/>
                        </a:spcAft>
                      </a:pPr>
                      <a:r>
                        <a:rPr lang="es-MX" sz="1600" noProof="0" dirty="0">
                          <a:solidFill>
                            <a:srgbClr val="FFFF00"/>
                          </a:solidFill>
                          <a:effectLst/>
                          <a:latin typeface="Times New Roman" panose="02020603050405020304" pitchFamily="18" charset="0"/>
                        </a:rPr>
                        <a:t>Sacudidas rítmicas</a:t>
                      </a:r>
                      <a:r>
                        <a:rPr lang="es-MX" sz="1600" baseline="0" noProof="0" dirty="0">
                          <a:solidFill>
                            <a:srgbClr val="FFFF00"/>
                          </a:solidFill>
                          <a:effectLst/>
                          <a:latin typeface="Times New Roman" panose="02020603050405020304" pitchFamily="18" charset="0"/>
                        </a:rPr>
                        <a:t>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Clono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6369639"/>
                  </a:ext>
                </a:extLst>
              </a:tr>
              <a:tr h="350209">
                <a:tc>
                  <a:txBody>
                    <a:bodyPr/>
                    <a:lstStyle/>
                    <a:p>
                      <a:pPr marL="0" marR="0">
                        <a:lnSpc>
                          <a:spcPct val="107000"/>
                        </a:lnSpc>
                        <a:spcBef>
                          <a:spcPts val="0"/>
                        </a:spcBef>
                        <a:spcAft>
                          <a:spcPts val="800"/>
                        </a:spcAft>
                      </a:pPr>
                      <a:r>
                        <a:rPr lang="es-MX" sz="1600" i="1" noProof="0" dirty="0">
                          <a:solidFill>
                            <a:srgbClr val="FFFF00"/>
                          </a:solidFill>
                          <a:effectLst/>
                          <a:latin typeface="Times New Roman" panose="02020603050405020304" pitchFamily="18" charset="0"/>
                        </a:rPr>
                        <a:t>Deja </a:t>
                      </a:r>
                      <a:r>
                        <a:rPr lang="es-MX" sz="1600" i="1" noProof="0" dirty="0" err="1">
                          <a:solidFill>
                            <a:srgbClr val="FFFF00"/>
                          </a:solidFill>
                          <a:effectLst/>
                          <a:latin typeface="Times New Roman" panose="02020603050405020304" pitchFamily="18" charset="0"/>
                        </a:rPr>
                        <a:t>vu</a:t>
                      </a:r>
                      <a:r>
                        <a:rPr lang="es-MX" sz="1600" noProof="0" dirty="0">
                          <a:solidFill>
                            <a:srgbClr val="FFFF00"/>
                          </a:solidFill>
                          <a:effectLst/>
                          <a:latin typeface="Times New Roman" panose="02020603050405020304" pitchFamily="18" charset="0"/>
                        </a:rPr>
                        <a:t>, problemas de lenguaje o pensamiento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Cognitivo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2793904"/>
                  </a:ext>
                </a:extLst>
              </a:tr>
              <a:tr h="350209">
                <a:tc>
                  <a:txBody>
                    <a:bodyPr/>
                    <a:lstStyle/>
                    <a:p>
                      <a:pPr marL="0" marR="0">
                        <a:lnSpc>
                          <a:spcPct val="107000"/>
                        </a:lnSpc>
                        <a:spcBef>
                          <a:spcPts val="0"/>
                        </a:spcBef>
                        <a:spcAft>
                          <a:spcPts val="800"/>
                        </a:spcAft>
                      </a:pPr>
                      <a:r>
                        <a:rPr lang="es-MX" sz="1600" noProof="0" dirty="0">
                          <a:solidFill>
                            <a:srgbClr val="FFFF00"/>
                          </a:solidFill>
                          <a:effectLst/>
                          <a:latin typeface="Times New Roman" panose="02020603050405020304" pitchFamily="18" charset="0"/>
                        </a:rPr>
                        <a:t>Sacudidas del parpado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Mioclonía del parpado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6222882"/>
                  </a:ext>
                </a:extLst>
              </a:tr>
              <a:tr h="350209">
                <a:tc>
                  <a:txBody>
                    <a:bodyPr/>
                    <a:lstStyle/>
                    <a:p>
                      <a:pPr marL="0" marR="0">
                        <a:lnSpc>
                          <a:spcPct val="107000"/>
                        </a:lnSpc>
                        <a:spcBef>
                          <a:spcPts val="0"/>
                        </a:spcBef>
                        <a:spcAft>
                          <a:spcPts val="800"/>
                        </a:spcAft>
                      </a:pPr>
                      <a:r>
                        <a:rPr lang="es-MX" sz="1600" noProof="0" dirty="0">
                          <a:solidFill>
                            <a:srgbClr val="FFFF00"/>
                          </a:solidFill>
                          <a:effectLst/>
                          <a:latin typeface="Times New Roman" panose="02020603050405020304" pitchFamily="18" charset="0"/>
                        </a:rPr>
                        <a:t>Caída</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Atónico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0138413"/>
                  </a:ext>
                </a:extLst>
              </a:tr>
              <a:tr h="350209">
                <a:tc>
                  <a:txBody>
                    <a:bodyPr/>
                    <a:lstStyle/>
                    <a:p>
                      <a:pPr marL="0" marR="0">
                        <a:lnSpc>
                          <a:spcPct val="107000"/>
                        </a:lnSpc>
                        <a:spcBef>
                          <a:spcPts val="0"/>
                        </a:spcBef>
                        <a:spcAft>
                          <a:spcPts val="800"/>
                        </a:spcAft>
                      </a:pPr>
                      <a:r>
                        <a:rPr lang="es-ES" sz="1600" noProof="0" dirty="0">
                          <a:solidFill>
                            <a:srgbClr val="FFFF00"/>
                          </a:solidFill>
                          <a:effectLst/>
                          <a:latin typeface="Times New Roman" panose="02020603050405020304" pitchFamily="18" charset="0"/>
                        </a:rPr>
                        <a:t>Entumecimiento / hormigueo, sonidos, olores, gustos visiones, vértigo</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Sensaciones</a:t>
                      </a:r>
                      <a:r>
                        <a:rPr lang="es-MX" sz="1600" baseline="0" noProof="0" dirty="0">
                          <a:solidFill>
                            <a:schemeClr val="tx1"/>
                          </a:solidFill>
                          <a:effectLst/>
                          <a:latin typeface="Times New Roman" panose="02020603050405020304" pitchFamily="18" charset="0"/>
                        </a:rPr>
                        <a:t>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7998374"/>
                  </a:ext>
                </a:extLst>
              </a:tr>
              <a:tr h="350209">
                <a:tc>
                  <a:txBody>
                    <a:bodyPr/>
                    <a:lstStyle/>
                    <a:p>
                      <a:pPr marL="0" marR="0">
                        <a:lnSpc>
                          <a:spcPct val="107000"/>
                        </a:lnSpc>
                        <a:spcBef>
                          <a:spcPts val="0"/>
                        </a:spcBef>
                        <a:spcAft>
                          <a:spcPts val="800"/>
                        </a:spcAft>
                      </a:pPr>
                      <a:r>
                        <a:rPr lang="es-ES" sz="1600" noProof="0" dirty="0">
                          <a:solidFill>
                            <a:srgbClr val="FFFF00"/>
                          </a:solidFill>
                          <a:effectLst/>
                          <a:latin typeface="Times New Roman" panose="02020603050405020304" pitchFamily="18" charset="0"/>
                        </a:rPr>
                        <a:t>Pausa, congelación, detención de actividad</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Alteración del comportamiento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0051565"/>
                  </a:ext>
                </a:extLst>
              </a:tr>
              <a:tr h="350209">
                <a:tc>
                  <a:txBody>
                    <a:bodyPr/>
                    <a:lstStyle/>
                    <a:p>
                      <a:pPr marL="0" marR="0">
                        <a:lnSpc>
                          <a:spcPct val="107000"/>
                        </a:lnSpc>
                        <a:spcBef>
                          <a:spcPts val="0"/>
                        </a:spcBef>
                        <a:spcAft>
                          <a:spcPts val="800"/>
                        </a:spcAft>
                      </a:pPr>
                      <a:r>
                        <a:rPr lang="es-MX" sz="1600" noProof="0" dirty="0">
                          <a:solidFill>
                            <a:srgbClr val="FFFF00"/>
                          </a:solidFill>
                          <a:effectLst/>
                          <a:latin typeface="Times New Roman" panose="02020603050405020304" pitchFamily="18" charset="0"/>
                        </a:rPr>
                        <a:t>Golpear / pedalear</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Hipercinético</a:t>
                      </a:r>
                      <a:r>
                        <a:rPr lang="es-MX" sz="1600" baseline="0" noProof="0" dirty="0">
                          <a:solidFill>
                            <a:schemeClr val="tx1"/>
                          </a:solidFill>
                          <a:effectLst/>
                          <a:latin typeface="Times New Roman" panose="02020603050405020304" pitchFamily="18" charset="0"/>
                        </a:rPr>
                        <a:t>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9196795"/>
                  </a:ext>
                </a:extLst>
              </a:tr>
              <a:tr h="350209">
                <a:tc>
                  <a:txBody>
                    <a:bodyPr/>
                    <a:lstStyle/>
                    <a:p>
                      <a:pPr marL="0" marR="0">
                        <a:lnSpc>
                          <a:spcPct val="107000"/>
                        </a:lnSpc>
                        <a:spcBef>
                          <a:spcPts val="0"/>
                        </a:spcBef>
                        <a:spcAft>
                          <a:spcPts val="800"/>
                        </a:spcAft>
                      </a:pPr>
                      <a:r>
                        <a:rPr lang="es-MX" sz="1600" noProof="0" dirty="0">
                          <a:solidFill>
                            <a:srgbClr val="FFFF00"/>
                          </a:solidFill>
                          <a:effectLst/>
                          <a:latin typeface="Times New Roman" panose="02020603050405020304" pitchFamily="18" charset="0"/>
                        </a:rPr>
                        <a:t>Flexión del tronco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600" noProof="0" dirty="0">
                          <a:solidFill>
                            <a:schemeClr val="tx1"/>
                          </a:solidFill>
                          <a:effectLst/>
                          <a:latin typeface="Times New Roman" panose="02020603050405020304" pitchFamily="18" charset="0"/>
                        </a:rPr>
                        <a:t>Espasmo  </a:t>
                      </a:r>
                      <a:endParaRPr lang="es-MX" sz="16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3338078"/>
                  </a:ext>
                </a:extLst>
              </a:tr>
            </a:tbl>
          </a:graphicData>
        </a:graphic>
      </p:graphicFrame>
      <p:sp>
        <p:nvSpPr>
          <p:cNvPr id="8" name="TextBox 7"/>
          <p:cNvSpPr txBox="1"/>
          <p:nvPr/>
        </p:nvSpPr>
        <p:spPr>
          <a:xfrm>
            <a:off x="3477771" y="422297"/>
            <a:ext cx="6096541"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s-MX" dirty="0"/>
              <a:t>Clave de signos y síntomas de las crisis</a:t>
            </a:r>
          </a:p>
        </p:txBody>
      </p:sp>
    </p:spTree>
    <p:extLst>
      <p:ext uri="{BB962C8B-B14F-4D97-AF65-F5344CB8AC3E}">
        <p14:creationId xmlns:p14="http://schemas.microsoft.com/office/powerpoint/2010/main" val="392832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8" name="TextBox 7"/>
          <p:cNvSpPr txBox="1"/>
          <p:nvPr/>
        </p:nvSpPr>
        <p:spPr>
          <a:xfrm>
            <a:off x="2423690" y="1363287"/>
            <a:ext cx="8989192" cy="5170646"/>
          </a:xfrm>
          <a:prstGeom prst="rect">
            <a:avLst/>
          </a:prstGeom>
          <a:noFill/>
        </p:spPr>
        <p:txBody>
          <a:bodyPr wrap="none" rtlCol="0">
            <a:spAutoFit/>
          </a:bodyPr>
          <a:lstStyle/>
          <a:p>
            <a:pPr marL="342900" indent="-342900">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Permite a algunas crisis tener un inicio focal o generalizado</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Clasificar  a las crisis de comienzo desconocido </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Clarificar el termino “alteración de la conciencia”</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Incluir algunos tipos previamente no clasificados.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Actualizar el uso de la palabra para una mayor claridad pública</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Validar el uso de información de apoyo. </a:t>
            </a:r>
            <a:r>
              <a:rPr lang="es-MX" sz="2400" b="1" dirty="0" err="1">
                <a:latin typeface="Times New Roman" panose="02020603050405020304" pitchFamily="18" charset="0"/>
                <a:cs typeface="Times New Roman" panose="02020603050405020304" pitchFamily="18" charset="0"/>
              </a:rPr>
              <a:t>e.g</a:t>
            </a:r>
            <a:r>
              <a:rPr lang="es-MX" sz="2400" b="1" dirty="0">
                <a:latin typeface="Times New Roman" panose="02020603050405020304" pitchFamily="18" charset="0"/>
                <a:cs typeface="Times New Roman" panose="02020603050405020304" pitchFamily="18" charset="0"/>
              </a:rPr>
              <a:t>. EEG</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Conforme con ICD 11 y 12</a:t>
            </a: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Actualizar el glosario del 2001 sobre los términos de crisis </a:t>
            </a:r>
          </a:p>
          <a:p>
            <a:pPr marL="342900" indent="-342900">
              <a:spcBef>
                <a:spcPts val="1200"/>
              </a:spcBef>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Estandarizar las descripciones comunes para describir las </a:t>
            </a:r>
            <a:r>
              <a:rPr lang="en-US" sz="2400" b="1" dirty="0">
                <a:latin typeface="Times New Roman" panose="02020603050405020304" pitchFamily="18" charset="0"/>
                <a:cs typeface="Times New Roman" panose="02020603050405020304" pitchFamily="18" charset="0"/>
              </a:rPr>
              <a:t>crisis</a:t>
            </a:r>
            <a:endParaRPr lang="es-MX" sz="2400" b="1" dirty="0">
              <a:latin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s-MX" sz="2400" b="1" dirty="0">
                <a:latin typeface="Times New Roman" panose="02020603050405020304" pitchFamily="18" charset="0"/>
                <a:cs typeface="Times New Roman" panose="02020603050405020304" pitchFamily="18" charset="0"/>
              </a:rPr>
              <a:t>Trazar términos antiguos a nuevos</a:t>
            </a:r>
          </a:p>
        </p:txBody>
      </p:sp>
      <p:sp>
        <p:nvSpPr>
          <p:cNvPr id="9" name="TextBox 8"/>
          <p:cNvSpPr txBox="1"/>
          <p:nvPr/>
        </p:nvSpPr>
        <p:spPr>
          <a:xfrm>
            <a:off x="4267201" y="408432"/>
            <a:ext cx="3515706" cy="523220"/>
          </a:xfrm>
          <a:prstGeom prst="rect">
            <a:avLst/>
          </a:prstGeom>
          <a:noFill/>
        </p:spPr>
        <p:txBody>
          <a:bodyPr wrap="none" rtlCol="0">
            <a:spAutoFit/>
          </a:bodyPr>
          <a:lstStyle>
            <a:defPPr>
              <a:defRPr lang="en-US"/>
            </a:defPPr>
            <a:lvl1pPr>
              <a:defRPr sz="2800" b="1">
                <a:solidFill>
                  <a:srgbClr val="FF0000"/>
                </a:solidFill>
                <a:latin typeface="Times New Roman" panose="02020603050405020304" pitchFamily="18" charset="0"/>
                <a:cs typeface="Times New Roman" panose="02020603050405020304" pitchFamily="18" charset="0"/>
              </a:defRPr>
            </a:lvl1pPr>
          </a:lstStyle>
          <a:p>
            <a:r>
              <a:rPr lang="en-US" dirty="0" err="1"/>
              <a:t>Elementos</a:t>
            </a:r>
            <a:r>
              <a:rPr lang="en-US" dirty="0"/>
              <a:t> a </a:t>
            </a:r>
            <a:r>
              <a:rPr lang="en-US" dirty="0" err="1"/>
              <a:t>Cambiar</a:t>
            </a:r>
            <a:endParaRPr lang="en-US" dirty="0"/>
          </a:p>
        </p:txBody>
      </p:sp>
      <p:sp>
        <p:nvSpPr>
          <p:cNvPr id="5" name="Rectangle 4"/>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2770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4458</Words>
  <Application>Microsoft Office PowerPoint</Application>
  <PresentationFormat>Panorámica</PresentationFormat>
  <Paragraphs>542</Paragraphs>
  <Slides>54</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54</vt:i4>
      </vt:variant>
    </vt:vector>
  </HeadingPairs>
  <TitlesOfParts>
    <vt:vector size="61" baseType="lpstr">
      <vt:lpstr>MS PGothic</vt:lpstr>
      <vt:lpstr>Arial</vt:lpstr>
      <vt:lpstr>Calibri</vt:lpstr>
      <vt:lpstr>Calibri Light</vt:lpstr>
      <vt:lpstr>Consolas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Fernanda Zamora Soto</dc:creator>
  <cp:lastModifiedBy>Daniel San juan Orta</cp:lastModifiedBy>
  <cp:revision>78</cp:revision>
  <dcterms:created xsi:type="dcterms:W3CDTF">2018-03-04T22:26:16Z</dcterms:created>
  <dcterms:modified xsi:type="dcterms:W3CDTF">2018-10-09T18:55:03Z</dcterms:modified>
</cp:coreProperties>
</file>