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60" r:id="rId6"/>
    <p:sldId id="257" r:id="rId7"/>
    <p:sldId id="300" r:id="rId8"/>
    <p:sldId id="277" r:id="rId9"/>
    <p:sldId id="398" r:id="rId10"/>
    <p:sldId id="379" r:id="rId11"/>
    <p:sldId id="399" r:id="rId12"/>
    <p:sldId id="386" r:id="rId13"/>
    <p:sldId id="385" r:id="rId14"/>
    <p:sldId id="380" r:id="rId15"/>
    <p:sldId id="381" r:id="rId16"/>
    <p:sldId id="382" r:id="rId17"/>
    <p:sldId id="383" r:id="rId18"/>
    <p:sldId id="384" r:id="rId19"/>
    <p:sldId id="387" r:id="rId20"/>
    <p:sldId id="388" r:id="rId21"/>
    <p:sldId id="389" r:id="rId22"/>
    <p:sldId id="390" r:id="rId23"/>
    <p:sldId id="261" r:id="rId24"/>
    <p:sldId id="276" r:id="rId25"/>
    <p:sldId id="278" r:id="rId26"/>
    <p:sldId id="279" r:id="rId27"/>
    <p:sldId id="280" r:id="rId28"/>
    <p:sldId id="281" r:id="rId29"/>
    <p:sldId id="282" r:id="rId30"/>
    <p:sldId id="283" r:id="rId31"/>
    <p:sldId id="284" r:id="rId32"/>
    <p:sldId id="286" r:id="rId33"/>
    <p:sldId id="287" r:id="rId34"/>
    <p:sldId id="288" r:id="rId35"/>
    <p:sldId id="262" r:id="rId36"/>
    <p:sldId id="289" r:id="rId37"/>
    <p:sldId id="290" r:id="rId38"/>
    <p:sldId id="291" r:id="rId39"/>
    <p:sldId id="292" r:id="rId40"/>
    <p:sldId id="265" r:id="rId41"/>
    <p:sldId id="26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0" autoAdjust="0"/>
    <p:restoredTop sz="94674" autoAdjust="0"/>
  </p:normalViewPr>
  <p:slideViewPr>
    <p:cSldViewPr>
      <p:cViewPr varScale="1">
        <p:scale>
          <a:sx n="101" d="100"/>
          <a:sy n="101" d="100"/>
        </p:scale>
        <p:origin x="7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Times New Roman" panose="02020603050405020304" pitchFamily="18"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Times New Roman" panose="02020603050405020304" pitchFamily="18" charset="0"/>
                <a:cs typeface="+mn-cs"/>
              </a:defRPr>
            </a:lvl1pPr>
          </a:lstStyle>
          <a:p>
            <a:pPr>
              <a:defRPr/>
            </a:pPr>
            <a:fld id="{F500629A-9F2D-46AD-95F2-3F01BC7988B2}" type="datetimeFigureOut">
              <a:rPr lang="en-US"/>
              <a:pPr>
                <a:defRPr/>
              </a:pPr>
              <a:t>1/23/2019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Times New Roman" panose="02020603050405020304"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cs typeface="Times New Roman" panose="02020603050405020304" pitchFamily="18" charset="0"/>
              </a:defRPr>
            </a:lvl1pPr>
          </a:lstStyle>
          <a:p>
            <a:fld id="{3BCCA271-CC23-455F-8071-898A02A40F45}" type="slidenum">
              <a:rPr lang="en-US" altLang="en-US" smtClean="0"/>
              <a:pPr/>
              <a:t>‹#›</a:t>
            </a:fld>
            <a:endParaRPr lang="en-US" altLang="en-US" dirty="0"/>
          </a:p>
        </p:txBody>
      </p:sp>
    </p:spTree>
    <p:extLst>
      <p:ext uri="{BB962C8B-B14F-4D97-AF65-F5344CB8AC3E}">
        <p14:creationId xmlns:p14="http://schemas.microsoft.com/office/powerpoint/2010/main" val="2032429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E131AD-7579-491E-A445-5CDF3A500F25}" type="slidenum">
              <a:rPr lang="en-US" altLang="en-US">
                <a:latin typeface="Times New Roman" panose="02020603050405020304" pitchFamily="18" charset="0"/>
                <a:cs typeface="Times New Roman" panose="02020603050405020304" pitchFamily="18" charset="0"/>
              </a:rPr>
              <a:pPr eaLnBrk="1" hangingPunct="1"/>
              <a:t>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39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3CAFDB-00A8-4995-A307-82188F4B1DC8}" type="slidenum">
              <a:rPr lang="en-US" altLang="en-US">
                <a:latin typeface="Times New Roman" panose="02020603050405020304" pitchFamily="18" charset="0"/>
                <a:cs typeface="Times New Roman" panose="02020603050405020304" pitchFamily="18" charset="0"/>
              </a:rPr>
              <a:pPr eaLnBrk="1" hangingPunct="1"/>
              <a:t>23</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8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2A437C-B92C-4F0D-98DA-2EA95FADF223}" type="slidenum">
              <a:rPr lang="en-US" altLang="en-US">
                <a:latin typeface="Times New Roman" panose="02020603050405020304" pitchFamily="18" charset="0"/>
                <a:cs typeface="Times New Roman" panose="02020603050405020304" pitchFamily="18" charset="0"/>
              </a:rPr>
              <a:pPr eaLnBrk="1" hangingPunct="1"/>
              <a:t>24</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77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0408A3-7754-4608-BC34-FB5BB1E42258}" type="slidenum">
              <a:rPr lang="en-US" altLang="en-US">
                <a:latin typeface="Times New Roman" panose="02020603050405020304" pitchFamily="18" charset="0"/>
                <a:cs typeface="Times New Roman" panose="02020603050405020304" pitchFamily="18" charset="0"/>
              </a:rPr>
              <a:pPr eaLnBrk="1" hangingPunct="1"/>
              <a:t>25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28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D709127-A8B9-4850-A4CB-5FDFEE85B7B0}" type="slidenum">
              <a:rPr lang="en-US" altLang="en-US">
                <a:latin typeface="Times New Roman" panose="02020603050405020304" pitchFamily="18" charset="0"/>
                <a:cs typeface="Times New Roman" panose="02020603050405020304" pitchFamily="18" charset="0"/>
              </a:rPr>
              <a:pPr eaLnBrk="1" hangingPunct="1"/>
              <a:t>26</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14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B559E79-C68D-446B-B0C9-1A423008B486}" type="slidenum">
              <a:rPr lang="en-US" altLang="en-US">
                <a:latin typeface="Times New Roman" panose="02020603050405020304" pitchFamily="18" charset="0"/>
                <a:cs typeface="Times New Roman" panose="02020603050405020304" pitchFamily="18" charset="0"/>
              </a:rPr>
              <a:pPr eaLnBrk="1" hangingPunct="1"/>
              <a:t>27</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53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FA02F7A-B69B-45C3-99DC-74756255EC37}" type="slidenum">
              <a:rPr lang="en-US" altLang="en-US">
                <a:latin typeface="Times New Roman" panose="02020603050405020304" pitchFamily="18" charset="0"/>
                <a:cs typeface="Times New Roman" panose="02020603050405020304" pitchFamily="18" charset="0"/>
              </a:rPr>
              <a:pPr eaLnBrk="1" hangingPunct="1"/>
              <a:t>28</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00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184CAEF-4A3B-411F-9D74-68ED37633CC3}" type="slidenum">
              <a:rPr lang="en-US" altLang="en-US">
                <a:latin typeface="Times New Roman" panose="02020603050405020304" pitchFamily="18" charset="0"/>
                <a:cs typeface="Times New Roman" panose="02020603050405020304" pitchFamily="18" charset="0"/>
              </a:rPr>
              <a:pPr eaLnBrk="1" hangingPunct="1"/>
              <a:t>29</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56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791166-C9DD-44C6-B929-623F1B6A5AF5}" type="slidenum">
              <a:rPr lang="en-US" altLang="en-US">
                <a:latin typeface="Times New Roman" panose="02020603050405020304" pitchFamily="18" charset="0"/>
                <a:cs typeface="Times New Roman" panose="02020603050405020304" pitchFamily="18" charset="0"/>
              </a:rPr>
              <a:pPr eaLnBrk="1" hangingPunct="1"/>
              <a:t>30</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283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7D2AA7-BCF5-455B-8A64-0C275715112C}" type="slidenum">
              <a:rPr lang="en-US" altLang="en-US">
                <a:latin typeface="Times New Roman" panose="02020603050405020304" pitchFamily="18" charset="0"/>
                <a:cs typeface="Times New Roman" panose="02020603050405020304" pitchFamily="18" charset="0"/>
              </a:rPr>
              <a:pPr eaLnBrk="1" hangingPunct="1"/>
              <a:t>31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39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E9BA93-10A2-4B02-9AAB-865F81F27053}" type="slidenum">
              <a:rPr lang="en-US" altLang="en-US">
                <a:latin typeface="Times New Roman" panose="02020603050405020304" pitchFamily="18" charset="0"/>
                <a:cs typeface="Times New Roman" panose="02020603050405020304" pitchFamily="18" charset="0"/>
              </a:rPr>
              <a:pPr eaLnBrk="1" hangingPunct="1"/>
              <a:t>32</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55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9380C0-3051-4849-A8BA-B3C5969FD326}" type="slidenum">
              <a:rPr lang="en-US" altLang="en-US">
                <a:latin typeface="Times New Roman" panose="02020603050405020304" pitchFamily="18" charset="0"/>
                <a:cs typeface="Times New Roman" panose="02020603050405020304" pitchFamily="18" charset="0"/>
              </a:rPr>
              <a:pPr eaLnBrk="1" hangingPunct="1"/>
              <a:t>2</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60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44ECBCD-821B-4B90-8EA3-EDA6589C6A62}" type="slidenum">
              <a:rPr lang="en-US" altLang="en-US">
                <a:latin typeface="Times New Roman" panose="02020603050405020304" pitchFamily="18" charset="0"/>
                <a:cs typeface="Times New Roman" panose="02020603050405020304" pitchFamily="18" charset="0"/>
              </a:rPr>
              <a:pPr eaLnBrk="1" hangingPunct="1"/>
              <a:t>33</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80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3E14E9-09F8-4BBE-B03A-853CAC6ABCA3}" type="slidenum">
              <a:rPr lang="en-US" altLang="en-US">
                <a:latin typeface="Times New Roman" panose="02020603050405020304" pitchFamily="18" charset="0"/>
                <a:cs typeface="Times New Roman" panose="02020603050405020304" pitchFamily="18" charset="0"/>
              </a:rPr>
              <a:pPr eaLnBrk="1" hangingPunct="1"/>
              <a:t>34</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82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B437EBC-F35E-4203-BB79-6596BB8F2DC2}" type="slidenum">
              <a:rPr lang="en-US" altLang="en-US">
                <a:latin typeface="Times New Roman" panose="02020603050405020304" pitchFamily="18" charset="0"/>
                <a:cs typeface="Times New Roman" panose="02020603050405020304" pitchFamily="18" charset="0"/>
              </a:rPr>
              <a:pPr eaLnBrk="1" hangingPunct="1"/>
              <a:t>35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87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DC147E-1859-4CF1-A80D-0A8830B57C58}" type="slidenum">
              <a:rPr lang="en-US" altLang="en-US">
                <a:latin typeface="Times New Roman" panose="02020603050405020304" pitchFamily="18" charset="0"/>
                <a:cs typeface="Times New Roman" panose="02020603050405020304" pitchFamily="18" charset="0"/>
              </a:rPr>
              <a:pPr eaLnBrk="1" hangingPunct="1"/>
              <a:t>36</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778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E21BAB-ECB6-403A-B95F-8F87C03FC11F}" type="slidenum">
              <a:rPr lang="en-US" altLang="en-US">
                <a:latin typeface="Times New Roman" panose="02020603050405020304" pitchFamily="18" charset="0"/>
                <a:cs typeface="Times New Roman" panose="02020603050405020304" pitchFamily="18" charset="0"/>
              </a:rPr>
              <a:pPr eaLnBrk="1" hangingPunct="1"/>
              <a:t>37</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53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73CA7D-1058-469E-B2F1-14DE47893FDD}" type="slidenum">
              <a:rPr lang="en-US" altLang="en-US">
                <a:latin typeface="Times New Roman" panose="02020603050405020304" pitchFamily="18" charset="0"/>
                <a:cs typeface="Times New Roman" panose="02020603050405020304" pitchFamily="18" charset="0"/>
              </a:rPr>
              <a:pPr eaLnBrk="1" hangingPunct="1"/>
              <a:t>38</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74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D7DD3D7-1FE9-489A-AFA1-0878AA15961F}" type="slidenum">
              <a:rPr lang="en-US" altLang="en-US">
                <a:latin typeface="Times New Roman" panose="02020603050405020304" pitchFamily="18" charset="0"/>
                <a:cs typeface="Times New Roman" panose="02020603050405020304" pitchFamily="18" charset="0"/>
              </a:rPr>
              <a:pPr eaLnBrk="1" hangingPunct="1"/>
              <a:t>3</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90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37E63F-685B-488C-8B80-89BA49B3791F}" type="slidenum">
              <a:rPr lang="en-US" altLang="en-US">
                <a:latin typeface="Times New Roman" panose="02020603050405020304" pitchFamily="18" charset="0"/>
                <a:cs typeface="Times New Roman" panose="02020603050405020304" pitchFamily="18" charset="0"/>
              </a:rPr>
              <a:pPr eaLnBrk="1" hangingPunct="1"/>
              <a:t>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13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37E63F-685B-488C-8B80-89BA49B3791F}" type="slidenum">
              <a:rPr lang="en-US" altLang="en-US">
                <a:latin typeface="Times New Roman" panose="02020603050405020304" pitchFamily="18" charset="0"/>
                <a:cs typeface="Times New Roman" panose="02020603050405020304" pitchFamily="18" charset="0"/>
              </a:rPr>
              <a:pPr eaLnBrk="1" hangingPunct="1"/>
              <a:t>6</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96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37E63F-685B-488C-8B80-89BA49B3791F}" type="slidenum">
              <a:rPr lang="en-US" altLang="en-US">
                <a:latin typeface="Times New Roman" panose="02020603050405020304" pitchFamily="18" charset="0"/>
                <a:cs typeface="Times New Roman" panose="02020603050405020304" pitchFamily="18" charset="0"/>
              </a:rPr>
              <a:pPr eaLnBrk="1" hangingPunct="1"/>
              <a:t>8</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71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9E8E368-3102-445D-9D3C-6B8E640524AE}" type="slidenum">
              <a:rPr lang="en-US" altLang="en-US">
                <a:latin typeface="Times New Roman" panose="02020603050405020304" pitchFamily="18" charset="0"/>
                <a:cs typeface="Times New Roman" panose="02020603050405020304" pitchFamily="18" charset="0"/>
              </a:rPr>
              <a:pPr eaLnBrk="1" hangingPunct="1"/>
              <a:t>20</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09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847AC3-D1DC-4CF4-8527-12D2BCB020D8}" type="slidenum">
              <a:rPr lang="en-US" altLang="en-US">
                <a:latin typeface="Times New Roman" panose="02020603050405020304" pitchFamily="18" charset="0"/>
                <a:cs typeface="Times New Roman" panose="02020603050405020304" pitchFamily="18" charset="0"/>
              </a:rPr>
              <a:pPr eaLnBrk="1" hangingPunct="1"/>
              <a:t>21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33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5E46F88-48AB-4D20-BF6D-9B01E1E76003}" type="slidenum">
              <a:rPr lang="en-US" altLang="en-US">
                <a:latin typeface="Times New Roman" panose="02020603050405020304" pitchFamily="18" charset="0"/>
                <a:cs typeface="Times New Roman" panose="02020603050405020304" pitchFamily="18" charset="0"/>
              </a:rPr>
              <a:pPr eaLnBrk="1" hangingPunct="1"/>
              <a:t>22</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1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74DD02-71B1-4AD5-8E62-7E843E19930E}"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D18E69-58FD-411A-9761-8C70DC30896E}" type="slidenum">
              <a:rPr lang="en-US" altLang="en-US"/>
              <a:pPr/>
              <a:t>‹#›</a:t>
            </a:fld>
            <a:endParaRPr lang="en-US" altLang="en-US"/>
          </a:p>
        </p:txBody>
      </p:sp>
    </p:spTree>
    <p:extLst>
      <p:ext uri="{BB962C8B-B14F-4D97-AF65-F5344CB8AC3E}">
        <p14:creationId xmlns:p14="http://schemas.microsoft.com/office/powerpoint/2010/main" val="353159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7155AB-CA96-4CAA-A0E2-381F49E4368D}"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232AD6-2E40-4D3E-AB3D-02BB63775BE2}" type="slidenum">
              <a:rPr lang="en-US" altLang="en-US"/>
              <a:pPr/>
              <a:t>‹#›</a:t>
            </a:fld>
            <a:endParaRPr lang="en-US" altLang="en-US"/>
          </a:p>
        </p:txBody>
      </p:sp>
    </p:spTree>
    <p:extLst>
      <p:ext uri="{BB962C8B-B14F-4D97-AF65-F5344CB8AC3E}">
        <p14:creationId xmlns:p14="http://schemas.microsoft.com/office/powerpoint/2010/main" val="283958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9C9F5C-3F88-4C75-A459-9612596E21CE}"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9D64F5-C25B-49A2-9045-7E425AC4AC4F}" type="slidenum">
              <a:rPr lang="en-US" altLang="en-US"/>
              <a:pPr/>
              <a:t>‹#›</a:t>
            </a:fld>
            <a:endParaRPr lang="en-US" altLang="en-US"/>
          </a:p>
        </p:txBody>
      </p:sp>
    </p:spTree>
    <p:extLst>
      <p:ext uri="{BB962C8B-B14F-4D97-AF65-F5344CB8AC3E}">
        <p14:creationId xmlns:p14="http://schemas.microsoft.com/office/powerpoint/2010/main" val="11139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1273D3-EC13-4D6B-81B5-F6E7624999AD}"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0A42D0-8547-4A29-BFBE-728EA69EB68C}" type="slidenum">
              <a:rPr lang="en-US" altLang="en-US"/>
              <a:pPr/>
              <a:t>‹#›</a:t>
            </a:fld>
            <a:endParaRPr lang="en-US" altLang="en-US"/>
          </a:p>
        </p:txBody>
      </p:sp>
    </p:spTree>
    <p:extLst>
      <p:ext uri="{BB962C8B-B14F-4D97-AF65-F5344CB8AC3E}">
        <p14:creationId xmlns:p14="http://schemas.microsoft.com/office/powerpoint/2010/main" val="120211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C324881-2DD0-4674-BD8C-8C8FF7A82A9F}"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1E422C-1971-4777-8DB0-177B9E1E6896}" type="slidenum">
              <a:rPr lang="en-US" altLang="en-US"/>
              <a:pPr/>
              <a:t>‹#›</a:t>
            </a:fld>
            <a:endParaRPr lang="en-US" altLang="en-US"/>
          </a:p>
        </p:txBody>
      </p:sp>
    </p:spTree>
    <p:extLst>
      <p:ext uri="{BB962C8B-B14F-4D97-AF65-F5344CB8AC3E}">
        <p14:creationId xmlns:p14="http://schemas.microsoft.com/office/powerpoint/2010/main" val="59267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4FE396-1021-422F-8298-719E3EE46CBD}" type="datetimeFigureOut">
              <a:rPr lang="en-US"/>
              <a:pPr>
                <a:defRPr/>
              </a:pPr>
              <a:t>1/23/2019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FAECDF-026C-44D8-9C73-C3F7ED05E121}" type="slidenum">
              <a:rPr lang="en-US" altLang="en-US"/>
              <a:pPr/>
              <a:t>‹#›</a:t>
            </a:fld>
            <a:endParaRPr lang="en-US" altLang="en-US"/>
          </a:p>
        </p:txBody>
      </p:sp>
    </p:spTree>
    <p:extLst>
      <p:ext uri="{BB962C8B-B14F-4D97-AF65-F5344CB8AC3E}">
        <p14:creationId xmlns:p14="http://schemas.microsoft.com/office/powerpoint/2010/main" val="256523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B1BCCB-2D07-462C-917D-E199A9550355}" type="datetimeFigureOut">
              <a:rPr lang="en-US"/>
              <a:pPr>
                <a:defRPr/>
              </a:pPr>
              <a:t>1/23/2019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2663A12-5A04-40D5-B97C-1F35302DF6C0}" type="slidenum">
              <a:rPr lang="en-US" altLang="en-US"/>
              <a:pPr/>
              <a:t>‹#›</a:t>
            </a:fld>
            <a:endParaRPr lang="en-US" altLang="en-US"/>
          </a:p>
        </p:txBody>
      </p:sp>
    </p:spTree>
    <p:extLst>
      <p:ext uri="{BB962C8B-B14F-4D97-AF65-F5344CB8AC3E}">
        <p14:creationId xmlns:p14="http://schemas.microsoft.com/office/powerpoint/2010/main" val="155769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211F28-3126-4671-B4C6-3C8F8EDF5C74}" type="datetimeFigureOut">
              <a:rPr lang="en-US"/>
              <a:pPr>
                <a:defRPr/>
              </a:pPr>
              <a:t>1/23/2019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FF3261D-82A7-4388-8E79-9F4E2B200E8E}" type="slidenum">
              <a:rPr lang="en-US" altLang="en-US"/>
              <a:pPr/>
              <a:t>‹#›</a:t>
            </a:fld>
            <a:endParaRPr lang="en-US" altLang="en-US"/>
          </a:p>
        </p:txBody>
      </p:sp>
    </p:spTree>
    <p:extLst>
      <p:ext uri="{BB962C8B-B14F-4D97-AF65-F5344CB8AC3E}">
        <p14:creationId xmlns:p14="http://schemas.microsoft.com/office/powerpoint/2010/main" val="367424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66942D-727E-4556-897F-DA2552AE1211}" type="datetimeFigureOut">
              <a:rPr lang="en-US"/>
              <a:pPr>
                <a:defRPr/>
              </a:pPr>
              <a:t>1/23/2019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11DE889-F9F5-4EC9-98AB-AF1A66F1BD9B}" type="slidenum">
              <a:rPr lang="en-US" altLang="en-US"/>
              <a:pPr/>
              <a:t>‹#›</a:t>
            </a:fld>
            <a:endParaRPr lang="en-US" altLang="en-US"/>
          </a:p>
        </p:txBody>
      </p:sp>
    </p:spTree>
    <p:extLst>
      <p:ext uri="{BB962C8B-B14F-4D97-AF65-F5344CB8AC3E}">
        <p14:creationId xmlns:p14="http://schemas.microsoft.com/office/powerpoint/2010/main" val="152461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60E31E-186D-4D16-85EF-1B624A8E3A2B}" type="datetimeFigureOut">
              <a:rPr lang="en-US"/>
              <a:pPr>
                <a:defRPr/>
              </a:pPr>
              <a:t>1/23/2019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2B7673-D152-4829-8CDF-40806EF3E4A7}" type="slidenum">
              <a:rPr lang="en-US" altLang="en-US"/>
              <a:pPr/>
              <a:t>‹#›</a:t>
            </a:fld>
            <a:endParaRPr lang="en-US" altLang="en-US"/>
          </a:p>
        </p:txBody>
      </p:sp>
    </p:spTree>
    <p:extLst>
      <p:ext uri="{BB962C8B-B14F-4D97-AF65-F5344CB8AC3E}">
        <p14:creationId xmlns:p14="http://schemas.microsoft.com/office/powerpoint/2010/main" val="235975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F5B6A9-304C-4DED-9900-00DA9DFB10B9}" type="datetimeFigureOut">
              <a:rPr lang="en-US"/>
              <a:pPr>
                <a:defRPr/>
              </a:pPr>
              <a:t>1/23/2019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C88130-C20E-4B82-B10D-583B3B92AB04}" type="slidenum">
              <a:rPr lang="en-US" altLang="en-US"/>
              <a:pPr/>
              <a:t>‹#›</a:t>
            </a:fld>
            <a:endParaRPr lang="en-US" altLang="en-US"/>
          </a:p>
        </p:txBody>
      </p:sp>
    </p:spTree>
    <p:extLst>
      <p:ext uri="{BB962C8B-B14F-4D97-AF65-F5344CB8AC3E}">
        <p14:creationId xmlns:p14="http://schemas.microsoft.com/office/powerpoint/2010/main" val="339477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anose="02020603050405020304" pitchFamily="18" charset="0"/>
                <a:cs typeface="+mn-cs"/>
              </a:defRPr>
            </a:lvl1pPr>
          </a:lstStyle>
          <a:p>
            <a:pPr>
              <a:defRPr/>
            </a:pPr>
            <a:fld id="{E8F17B77-00A7-438C-AA4E-BE565072592C}" type="datetimeFigureOut">
              <a:rPr lang="en-US"/>
              <a:pPr>
                <a:defRPr/>
              </a:pPr>
              <a:t>1/23/2019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cs typeface="Times New Roman" panose="02020603050405020304" pitchFamily="18" charset="0"/>
              </a:defRPr>
            </a:lvl1pPr>
          </a:lstStyle>
          <a:p>
            <a:fld id="{B9047402-D217-4158-9645-1ACD384D885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Ebx6WlR0nJLjM&amp;tbnid=ORwd7Hx_uYDgDM:&amp;ved=0CAUQjRw&amp;url=http://ryanaweaver.com/favorite-questions/puzzled-look/&amp;ei=2l66UdquEY2tygHEpoCoBA&amp;bvm=bv.47883778,d.aWc&amp;psig=AFQjCNErXwwVTBvutJTV3IfSdN06mdiHzA&amp;ust=137125486630656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2101168" y="170390"/>
            <a:ext cx="4540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spcBef>
                <a:spcPct val="0"/>
              </a:spcBef>
              <a:buFontTx/>
              <a:buNone/>
            </a:pPr>
            <a:r>
              <a:rPr lang="en-US" altLang="en-US" sz="3200" b="1" dirty="0">
                <a:solidFill>
                  <a:srgbClr val="FF0000"/>
                </a:solidFill>
                <a:cs typeface="Times New Roman" panose="02020603050405020304" pitchFamily="18" charset="0"/>
              </a:rPr>
              <a:t>The Definition of Epilepsy</a:t>
            </a:r>
          </a:p>
        </p:txBody>
      </p:sp>
      <p:sp>
        <p:nvSpPr>
          <p:cNvPr id="6" name="TextBox 5"/>
          <p:cNvSpPr txBox="1">
            <a:spLocks noChangeArrowheads="1"/>
          </p:cNvSpPr>
          <p:nvPr/>
        </p:nvSpPr>
        <p:spPr bwMode="auto">
          <a:xfrm>
            <a:off x="2287588" y="918963"/>
            <a:ext cx="4167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spcBef>
                <a:spcPct val="0"/>
              </a:spcBef>
              <a:buFontTx/>
              <a:buNone/>
            </a:pPr>
            <a:r>
              <a:rPr lang="en-US" altLang="en-US" sz="2400" b="1" dirty="0">
                <a:cs typeface="Times New Roman" panose="02020603050405020304" pitchFamily="18" charset="0"/>
              </a:rPr>
              <a:t>Robert S. Fisher, MD, PhD</a:t>
            </a:r>
          </a:p>
          <a:p>
            <a:pPr algn="ctr" eaLnBrk="1" hangingPunct="1">
              <a:spcBef>
                <a:spcPct val="0"/>
              </a:spcBef>
              <a:buFontTx/>
              <a:buNone/>
            </a:pPr>
            <a:r>
              <a:rPr lang="en-US" altLang="en-US" sz="1800" b="1" dirty="0" err="1">
                <a:cs typeface="Times New Roman" panose="02020603050405020304" pitchFamily="18" charset="0"/>
              </a:rPr>
              <a:t>Maslah</a:t>
            </a:r>
            <a:r>
              <a:rPr lang="en-US" altLang="en-US" sz="1800" b="1" dirty="0">
                <a:cs typeface="Times New Roman" panose="02020603050405020304" pitchFamily="18" charset="0"/>
              </a:rPr>
              <a:t> Saul MD Professor of Neurology</a:t>
            </a:r>
          </a:p>
          <a:p>
            <a:pPr algn="ctr" eaLnBrk="1" hangingPunct="1">
              <a:spcBef>
                <a:spcPct val="0"/>
              </a:spcBef>
              <a:buFontTx/>
              <a:buNone/>
            </a:pPr>
            <a:r>
              <a:rPr lang="en-US" altLang="en-US" sz="1800" b="1" dirty="0">
                <a:cs typeface="Times New Roman" panose="02020603050405020304" pitchFamily="18" charset="0"/>
              </a:rPr>
              <a:t>Director, Stanford Epilepsy Center</a:t>
            </a:r>
          </a:p>
        </p:txBody>
      </p:sp>
      <p:sp>
        <p:nvSpPr>
          <p:cNvPr id="7" name="TextBox 1"/>
          <p:cNvSpPr txBox="1"/>
          <p:nvPr/>
        </p:nvSpPr>
        <p:spPr>
          <a:xfrm>
            <a:off x="609600" y="2286000"/>
            <a:ext cx="8031542" cy="424731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dirty="0"/>
              <a:t>In 2005, the ILAE released a conceptual definition of seizures and epilepsy, followed by an operational (practical) definition in 2014.  The key changes were: epilepsy can exist after two unprovoked seizures more than 24 hours apart (the old definition) or one unprovoked seizure when the risk for another is known to be high (&gt;60%); reflex seizures and seizures that are part of an epilepsy syndrome constitute epilepsy; epilepsy may be considered resolved when an age-dependent syndrome is outgrown or when a person is seizure-free for at least 10 years, the last 5 off anti-seizure medicines.</a:t>
            </a:r>
          </a:p>
          <a:p>
            <a:endParaRPr lang="en-US" dirty="0"/>
          </a:p>
          <a:p>
            <a:r>
              <a:rPr lang="en-US" dirty="0"/>
              <a:t>The attached PowerPoint slide set may be used without need to request permission for any non-commercial educational purpose meeting the usual "fair use" requirements. Permission from robert.fisher@stanford.edu is however required to use any of the slides in a publication or for commercial use. When using the slides, please attribute them to </a:t>
            </a:r>
            <a:r>
              <a:rPr lang="en-US" i="1" dirty="0"/>
              <a:t>Fisher et al. ILAE official report: a practical clinical definition of epilepsy. </a:t>
            </a:r>
            <a:r>
              <a:rPr lang="en-US" i="1" dirty="0" err="1"/>
              <a:t>Epilepsia</a:t>
            </a:r>
            <a:r>
              <a:rPr lang="en-US" i="1" dirty="0"/>
              <a:t>, 2014; 55:475-82.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4721"/>
            <a:ext cx="8229600" cy="639762"/>
          </a:xfrm>
          <a:prstGeom prst="rect">
            <a:avLst/>
          </a:prstGeom>
        </p:spPr>
        <p:txBody>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FF0000"/>
                </a:solidFill>
                <a:ea typeface="+mn-ea"/>
                <a:cs typeface="Times New Roman" panose="02020603050405020304" pitchFamily="18" charset="0"/>
              </a:rPr>
              <a:t>Reflex Epilepsies</a:t>
            </a:r>
          </a:p>
        </p:txBody>
      </p:sp>
      <p:sp>
        <p:nvSpPr>
          <p:cNvPr id="3" name="Content Placeholder 2"/>
          <p:cNvSpPr txBox="1">
            <a:spLocks/>
          </p:cNvSpPr>
          <p:nvPr/>
        </p:nvSpPr>
        <p:spPr>
          <a:xfrm>
            <a:off x="609600" y="1143000"/>
            <a:ext cx="8229600" cy="17526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Despite the fact that seizures are “provoked” in reflex epilepsies, these are considered epilepsy, because</a:t>
            </a:r>
            <a:r>
              <a:rPr lang="is-IS" sz="2000" dirty="0"/>
              <a:t>…</a:t>
            </a:r>
          </a:p>
          <a:p>
            <a:r>
              <a:rPr lang="is-IS" sz="2000" dirty="0"/>
              <a:t>If the seizure threshold were not altered, these precipitants would typically not cause seizures</a:t>
            </a:r>
          </a:p>
          <a:p>
            <a:pPr lvl="1"/>
            <a:r>
              <a:rPr lang="en-US" sz="2000" dirty="0">
                <a:solidFill>
                  <a:srgbClr val="FF0000"/>
                </a:solidFill>
              </a:rPr>
              <a:t>e.g., </a:t>
            </a:r>
            <a:r>
              <a:rPr lang="is-IS" sz="2000" dirty="0">
                <a:solidFill>
                  <a:srgbClr val="FF0000"/>
                </a:solidFill>
              </a:rPr>
              <a:t> </a:t>
            </a:r>
            <a:r>
              <a:rPr lang="is-IS" sz="2000" dirty="0"/>
              <a:t>photosensitive epilepsy, eating epilepsy</a:t>
            </a:r>
            <a:endParaRPr lang="en-US" sz="2000" dirty="0"/>
          </a:p>
        </p:txBody>
      </p:sp>
      <p:pic>
        <p:nvPicPr>
          <p:cNvPr id="4" name="Picture 5" descr="Photic-Sz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8382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58907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02666"/>
            <a:ext cx="8229600" cy="4045534"/>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revised definition places no burden on the treating physician to specify recurrence risk in a particular circumstance.</a:t>
            </a:r>
          </a:p>
          <a:p>
            <a:r>
              <a:rPr lang="en-US" sz="2400" dirty="0"/>
              <a:t> In the absence of clear information about recurrence risk, or even knowledge of such information, the default definition of epilepsy originates at the second unprovoked seizure. </a:t>
            </a:r>
          </a:p>
          <a:p>
            <a:r>
              <a:rPr lang="en-US" sz="2400" dirty="0"/>
              <a:t>On the other hand, if information is available to indicate that risk for a second seizure exceeds that which is usually considered to be epilepsy (about 60%), then epilepsy can be considered to be present” </a:t>
            </a:r>
          </a:p>
        </p:txBody>
      </p:sp>
      <p:sp>
        <p:nvSpPr>
          <p:cNvPr id="3" name="TextBox 2"/>
          <p:cNvSpPr txBox="1"/>
          <p:nvPr/>
        </p:nvSpPr>
        <p:spPr>
          <a:xfrm>
            <a:off x="457200" y="6126163"/>
            <a:ext cx="426911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Fisher et al, </a:t>
            </a:r>
            <a:r>
              <a:rPr lang="en-US" dirty="0" err="1">
                <a:latin typeface="Times New Roman" panose="02020603050405020304" pitchFamily="18" charset="0"/>
                <a:cs typeface="Times New Roman" panose="02020603050405020304" pitchFamily="18" charset="0"/>
              </a:rPr>
              <a:t>Epilepsia</a:t>
            </a:r>
            <a:r>
              <a:rPr lang="en-US" dirty="0">
                <a:latin typeface="Times New Roman" panose="02020603050405020304" pitchFamily="18" charset="0"/>
                <a:cs typeface="Times New Roman" panose="02020603050405020304" pitchFamily="18" charset="0"/>
              </a:rPr>
              <a:t> 55 (4): 475-482, 2014</a:t>
            </a:r>
          </a:p>
        </p:txBody>
      </p:sp>
    </p:spTree>
    <p:extLst>
      <p:ext uri="{BB962C8B-B14F-4D97-AF65-F5344CB8AC3E}">
        <p14:creationId xmlns:p14="http://schemas.microsoft.com/office/powerpoint/2010/main" val="393112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36700"/>
            <a:ext cx="9144000" cy="3760068"/>
          </a:xfrm>
          <a:prstGeom prst="rect">
            <a:avLst/>
          </a:prstGeom>
        </p:spPr>
      </p:pic>
      <p:sp>
        <p:nvSpPr>
          <p:cNvPr id="3" name="TextBox 2"/>
          <p:cNvSpPr txBox="1"/>
          <p:nvPr/>
        </p:nvSpPr>
        <p:spPr>
          <a:xfrm>
            <a:off x="5562600" y="6019800"/>
            <a:ext cx="298665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Jacqueline French</a:t>
            </a:r>
          </a:p>
        </p:txBody>
      </p:sp>
    </p:spTree>
    <p:extLst>
      <p:ext uri="{BB962C8B-B14F-4D97-AF65-F5344CB8AC3E}">
        <p14:creationId xmlns:p14="http://schemas.microsoft.com/office/powerpoint/2010/main" val="89038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FF0000"/>
                </a:solidFill>
                <a:ea typeface="+mn-ea"/>
                <a:cs typeface="Times New Roman" panose="02020603050405020304" pitchFamily="18" charset="0"/>
              </a:rPr>
              <a:t>AAN Guideline</a:t>
            </a:r>
          </a:p>
        </p:txBody>
      </p:sp>
      <p:sp>
        <p:nvSpPr>
          <p:cNvPr id="3" name="Content Placeholder 2"/>
          <p:cNvSpPr txBox="1">
            <a:spLocks/>
          </p:cNvSpPr>
          <p:nvPr/>
        </p:nvSpPr>
        <p:spPr>
          <a:xfrm>
            <a:off x="463296" y="1600200"/>
            <a:ext cx="8229600" cy="388435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t>Conclusion:</a:t>
            </a:r>
          </a:p>
          <a:p>
            <a:r>
              <a:rPr lang="en-US" sz="2400" dirty="0"/>
              <a:t>Adults with an unprovoked first seizure should be informed that </a:t>
            </a:r>
            <a:r>
              <a:rPr lang="en-US" sz="2400" dirty="0" err="1"/>
              <a:t>sz</a:t>
            </a:r>
            <a:r>
              <a:rPr lang="en-US" sz="2400" dirty="0"/>
              <a:t> recurrence risk is greatest early within the first 2 years (21%–45%) (Level A), and </a:t>
            </a:r>
            <a:r>
              <a:rPr lang="en-US" sz="2400" b="1" dirty="0"/>
              <a:t>clinical variables associated with increased risk may include:</a:t>
            </a:r>
          </a:p>
          <a:p>
            <a:pPr lvl="1"/>
            <a:r>
              <a:rPr lang="en-US" sz="2400" dirty="0"/>
              <a:t> a prior brain insult (Level A), </a:t>
            </a:r>
          </a:p>
          <a:p>
            <a:pPr lvl="1"/>
            <a:r>
              <a:rPr lang="en-US" sz="2400" dirty="0"/>
              <a:t>an epileptiform EEG (Level A),</a:t>
            </a:r>
          </a:p>
          <a:p>
            <a:pPr lvl="1"/>
            <a:r>
              <a:rPr lang="en-US" sz="2400" dirty="0"/>
              <a:t>an  abnormal CT/MRI(Level B)</a:t>
            </a:r>
          </a:p>
          <a:p>
            <a:pPr lvl="1"/>
            <a:r>
              <a:rPr lang="en-US" sz="2400" dirty="0"/>
              <a:t> a nocturnal seizure (Level B).</a:t>
            </a:r>
          </a:p>
        </p:txBody>
      </p:sp>
      <p:sp>
        <p:nvSpPr>
          <p:cNvPr id="4" name="TextBox 3"/>
          <p:cNvSpPr txBox="1"/>
          <p:nvPr/>
        </p:nvSpPr>
        <p:spPr>
          <a:xfrm>
            <a:off x="5562600" y="6019800"/>
            <a:ext cx="298665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Jacqueline French</a:t>
            </a:r>
          </a:p>
        </p:txBody>
      </p:sp>
      <p:sp>
        <p:nvSpPr>
          <p:cNvPr id="5" name="Rectangle 4"/>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4614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FF0000"/>
                </a:solidFill>
                <a:ea typeface="+mn-ea"/>
                <a:cs typeface="Times New Roman" panose="02020603050405020304" pitchFamily="18" charset="0"/>
              </a:rPr>
              <a:t>AAN Guideline</a:t>
            </a:r>
          </a:p>
        </p:txBody>
      </p:sp>
      <p:sp>
        <p:nvSpPr>
          <p:cNvPr id="3" name="Content Placeholder 2"/>
          <p:cNvSpPr txBox="1">
            <a:spLocks/>
          </p:cNvSpPr>
          <p:nvPr/>
        </p:nvSpPr>
        <p:spPr>
          <a:xfrm>
            <a:off x="533400" y="1524001"/>
            <a:ext cx="8229600" cy="281940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 Immediate antiepileptic drug (AED) therapy, as compared with delay of treatment pending a second seizure, is likely to reduce recurrence risk within the first 2 years (Level B) </a:t>
            </a:r>
          </a:p>
          <a:p>
            <a:r>
              <a:rPr lang="en-US" sz="2400" b="1" dirty="0"/>
              <a:t>Clinicians’ recommendations whether to initiate immediate AED treatment after a first seizure should be based on individualized assessments that weigh the risk of recurrence against the adverse events of AED therapy. </a:t>
            </a:r>
          </a:p>
          <a:p>
            <a:endParaRPr lang="en-US" sz="2400" dirty="0"/>
          </a:p>
        </p:txBody>
      </p:sp>
      <p:sp>
        <p:nvSpPr>
          <p:cNvPr id="4" name="TextBox 3"/>
          <p:cNvSpPr txBox="1"/>
          <p:nvPr/>
        </p:nvSpPr>
        <p:spPr>
          <a:xfrm>
            <a:off x="5562600" y="6019800"/>
            <a:ext cx="298665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Jacqueline French</a:t>
            </a:r>
          </a:p>
        </p:txBody>
      </p:sp>
      <p:sp>
        <p:nvSpPr>
          <p:cNvPr id="5" name="Rectangle 4"/>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397220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65974" y="228600"/>
            <a:ext cx="858965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rgbClr val="000000"/>
                </a:solidFill>
                <a:cs typeface="Times New Roman" panose="02020603050405020304" pitchFamily="18" charset="0"/>
              </a:rPr>
              <a:t>These are not Epilepsy because there is small risk of a seizure in the absence of a precipitating factor</a:t>
            </a:r>
          </a:p>
        </p:txBody>
      </p:sp>
      <p:sp>
        <p:nvSpPr>
          <p:cNvPr id="3" name="TextBox 4"/>
          <p:cNvSpPr txBox="1">
            <a:spLocks noChangeArrowheads="1"/>
          </p:cNvSpPr>
          <p:nvPr/>
        </p:nvSpPr>
        <p:spPr bwMode="auto">
          <a:xfrm>
            <a:off x="31812" y="1905000"/>
            <a:ext cx="8750300"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49263" eaLnBrk="0" hangingPunct="0">
              <a:spcBef>
                <a:spcPct val="20000"/>
              </a:spcBef>
              <a:buFont typeface="Arial" pitchFamily="34" charset="0"/>
              <a:buChar char="•"/>
              <a:defRPr sz="3200">
                <a:solidFill>
                  <a:schemeClr val="tx1"/>
                </a:solidFill>
                <a:latin typeface="Times New Roman" pitchFamily="18" charset="0"/>
              </a:defRPr>
            </a:lvl1pPr>
            <a:lvl2pPr marL="742950" indent="-285750" defTabSz="449263" eaLnBrk="0" hangingPunct="0">
              <a:spcBef>
                <a:spcPct val="20000"/>
              </a:spcBef>
              <a:buFont typeface="Arial" pitchFamily="34" charset="0"/>
              <a:buChar char="–"/>
              <a:defRPr sz="2800">
                <a:solidFill>
                  <a:schemeClr val="tx1"/>
                </a:solidFill>
                <a:latin typeface="Times New Roman" pitchFamily="18" charset="0"/>
              </a:defRPr>
            </a:lvl2pPr>
            <a:lvl3pPr indent="-342900" defTabSz="449263" eaLnBrk="0" hangingPunct="0">
              <a:spcBef>
                <a:spcPct val="20000"/>
              </a:spcBef>
              <a:buFont typeface="Arial" pitchFamily="34" charset="0"/>
              <a:buChar char="•"/>
              <a:defRPr sz="2400">
                <a:solidFill>
                  <a:schemeClr val="tx1"/>
                </a:solidFill>
                <a:latin typeface="Times New Roman" pitchFamily="18" charset="0"/>
              </a:defRPr>
            </a:lvl3pPr>
            <a:lvl4pPr marL="1600200" indent="-228600" defTabSz="449263" eaLnBrk="0" hangingPunct="0">
              <a:spcBef>
                <a:spcPct val="20000"/>
              </a:spcBef>
              <a:buFont typeface="Arial" pitchFamily="34" charset="0"/>
              <a:buChar char="–"/>
              <a:defRPr sz="2000">
                <a:solidFill>
                  <a:schemeClr val="tx1"/>
                </a:solidFill>
                <a:latin typeface="Times New Roman" pitchFamily="18" charset="0"/>
              </a:defRPr>
            </a:lvl4pPr>
            <a:lvl5pPr marL="2057400" indent="-228600" defTabSz="449263" eaLnBrk="0" hangingPunct="0">
              <a:spcBef>
                <a:spcPct val="20000"/>
              </a:spcBef>
              <a:buFont typeface="Arial" pitchFamily="34" charset="0"/>
              <a:buChar char="»"/>
              <a:defRPr sz="2000">
                <a:solidFill>
                  <a:schemeClr val="tx1"/>
                </a:solidFill>
                <a:latin typeface="Times New Roman" pitchFamily="18" charset="0"/>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lvl="2" eaLnBrk="1" hangingPunct="1">
              <a:lnSpc>
                <a:spcPct val="150000"/>
              </a:lnSpc>
              <a:spcBef>
                <a:spcPct val="0"/>
              </a:spcBef>
              <a:buClr>
                <a:srgbClr val="000000"/>
              </a:buClr>
              <a:buSzPct val="90000"/>
            </a:pPr>
            <a:r>
              <a:rPr lang="en-US" altLang="en-US" dirty="0">
                <a:cs typeface="Times New Roman" pitchFamily="18" charset="0"/>
              </a:rPr>
              <a:t>Febrile seizures</a:t>
            </a:r>
            <a:r>
              <a:rPr lang="en-US" altLang="en-US" sz="2000" dirty="0">
                <a:cs typeface="Times New Roman" pitchFamily="18" charset="0"/>
              </a:rPr>
              <a:t> in children age 0.5 – 6 years old</a:t>
            </a:r>
          </a:p>
          <a:p>
            <a:pPr lvl="2" eaLnBrk="1" hangingPunct="1">
              <a:lnSpc>
                <a:spcPct val="150000"/>
              </a:lnSpc>
              <a:spcBef>
                <a:spcPct val="0"/>
              </a:spcBef>
              <a:buClr>
                <a:srgbClr val="000000"/>
              </a:buClr>
              <a:buSzPct val="90000"/>
            </a:pPr>
            <a:r>
              <a:rPr lang="en-US" altLang="en-US" dirty="0">
                <a:cs typeface="Times New Roman" pitchFamily="18" charset="0"/>
              </a:rPr>
              <a:t>Alcohol-withdrawal </a:t>
            </a:r>
            <a:r>
              <a:rPr lang="en-US" altLang="en-US" sz="2000" dirty="0">
                <a:cs typeface="Times New Roman" pitchFamily="18" charset="0"/>
              </a:rPr>
              <a:t>seizures</a:t>
            </a:r>
          </a:p>
          <a:p>
            <a:pPr lvl="2" eaLnBrk="1" hangingPunct="1">
              <a:lnSpc>
                <a:spcPct val="150000"/>
              </a:lnSpc>
              <a:spcBef>
                <a:spcPct val="0"/>
              </a:spcBef>
              <a:buClr>
                <a:srgbClr val="000000"/>
              </a:buClr>
              <a:buSzPct val="90000"/>
            </a:pPr>
            <a:r>
              <a:rPr lang="en-US" altLang="en-US" dirty="0">
                <a:cs typeface="Times New Roman" pitchFamily="18" charset="0"/>
              </a:rPr>
              <a:t>Metabolic seizures</a:t>
            </a:r>
            <a:r>
              <a:rPr lang="en-US" altLang="en-US" sz="2000" dirty="0">
                <a:cs typeface="Times New Roman" pitchFamily="18" charset="0"/>
              </a:rPr>
              <a:t> (sodium, calcium, magnesium, glucose, oxygen)</a:t>
            </a:r>
          </a:p>
          <a:p>
            <a:pPr lvl="2" eaLnBrk="1" hangingPunct="1">
              <a:lnSpc>
                <a:spcPct val="150000"/>
              </a:lnSpc>
              <a:spcBef>
                <a:spcPct val="0"/>
              </a:spcBef>
              <a:buClr>
                <a:srgbClr val="000000"/>
              </a:buClr>
              <a:buSzPct val="90000"/>
            </a:pPr>
            <a:r>
              <a:rPr lang="en-US" altLang="en-US" dirty="0">
                <a:cs typeface="Times New Roman" pitchFamily="18" charset="0"/>
              </a:rPr>
              <a:t>Toxic seizures </a:t>
            </a:r>
            <a:r>
              <a:rPr lang="en-US" altLang="en-US" sz="2000" dirty="0">
                <a:cs typeface="Times New Roman" pitchFamily="18" charset="0"/>
              </a:rPr>
              <a:t>(drug reactions or withdrawal, renal failure)</a:t>
            </a:r>
          </a:p>
          <a:p>
            <a:pPr lvl="2" eaLnBrk="1" hangingPunct="1">
              <a:lnSpc>
                <a:spcPct val="150000"/>
              </a:lnSpc>
              <a:spcBef>
                <a:spcPct val="0"/>
              </a:spcBef>
              <a:buClr>
                <a:srgbClr val="000000"/>
              </a:buClr>
              <a:buSzPct val="90000"/>
            </a:pPr>
            <a:r>
              <a:rPr lang="en-US" altLang="en-US" dirty="0">
                <a:cs typeface="Times New Roman" pitchFamily="18" charset="0"/>
              </a:rPr>
              <a:t>Convulsive syncope</a:t>
            </a:r>
          </a:p>
          <a:p>
            <a:pPr lvl="2" eaLnBrk="1" hangingPunct="1">
              <a:lnSpc>
                <a:spcPct val="150000"/>
              </a:lnSpc>
              <a:spcBef>
                <a:spcPct val="0"/>
              </a:spcBef>
              <a:buClr>
                <a:srgbClr val="000000"/>
              </a:buClr>
              <a:buSzPct val="90000"/>
            </a:pPr>
            <a:r>
              <a:rPr lang="en-US" altLang="en-US" dirty="0">
                <a:cs typeface="Times New Roman" pitchFamily="18" charset="0"/>
              </a:rPr>
              <a:t>Acute concussive convulsion</a:t>
            </a:r>
          </a:p>
          <a:p>
            <a:pPr lvl="2" eaLnBrk="1" hangingPunct="1">
              <a:lnSpc>
                <a:spcPct val="150000"/>
              </a:lnSpc>
              <a:spcBef>
                <a:spcPct val="0"/>
              </a:spcBef>
              <a:buClr>
                <a:srgbClr val="000000"/>
              </a:buClr>
              <a:buSzPct val="90000"/>
            </a:pPr>
            <a:r>
              <a:rPr lang="en-US" altLang="en-US" dirty="0">
                <a:cs typeface="Times New Roman" pitchFamily="18" charset="0"/>
              </a:rPr>
              <a:t>Seizures within first week </a:t>
            </a:r>
            <a:r>
              <a:rPr lang="en-US" altLang="en-US" sz="2000" dirty="0">
                <a:cs typeface="Times New Roman" pitchFamily="18" charset="0"/>
              </a:rPr>
              <a:t>after brain trauma, infection or stroke</a:t>
            </a:r>
          </a:p>
        </p:txBody>
      </p:sp>
      <p:sp>
        <p:nvSpPr>
          <p:cNvPr id="5" name="Rectangle 4"/>
          <p:cNvSpPr/>
          <p:nvPr/>
        </p:nvSpPr>
        <p:spPr>
          <a:xfrm>
            <a:off x="0" y="1478281"/>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133895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609600" y="304800"/>
            <a:ext cx="8229600" cy="892270"/>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200" kern="1200">
                <a:solidFill>
                  <a:srgbClr val="3F1A66"/>
                </a:solidFill>
                <a:latin typeface="+mj-lt"/>
                <a:ea typeface="+mj-ea"/>
                <a:cs typeface="+mj-cs"/>
              </a:defRPr>
            </a:lvl1pPr>
          </a:lstStyle>
          <a:p>
            <a:r>
              <a:rPr lang="en-US" sz="3300" b="1" dirty="0">
                <a:solidFill>
                  <a:srgbClr val="FF0000"/>
                </a:solidFill>
                <a:latin typeface="Times New Roman" panose="02020603050405020304" pitchFamily="18" charset="0"/>
                <a:ea typeface="+mn-ea"/>
                <a:cs typeface="Times New Roman" panose="02020603050405020304" pitchFamily="18" charset="0"/>
              </a:rPr>
              <a:t>ILAE Definition of Acute Symptomatic Epilepsy</a:t>
            </a:r>
            <a:endParaRPr lang="en-US" dirty="0">
              <a:latin typeface="Times New Roman" panose="02020603050405020304" pitchFamily="18" charset="0"/>
            </a:endParaRPr>
          </a:p>
        </p:txBody>
      </p:sp>
      <p:sp>
        <p:nvSpPr>
          <p:cNvPr id="3" name="Rectangle 2"/>
          <p:cNvSpPr/>
          <p:nvPr/>
        </p:nvSpPr>
        <p:spPr>
          <a:xfrm>
            <a:off x="762000" y="1295400"/>
            <a:ext cx="7413522" cy="455509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000" dirty="0">
                <a:latin typeface="Times New Roman" pitchFamily="18" charset="0"/>
                <a:cs typeface="Times New Roman" pitchFamily="18" charset="0"/>
              </a:rPr>
              <a:t>Acute symptomatic seizures are events, occurring in close temporal relationship with an acute CNS insult, which may be metabolic, toxic, structural, infectious, or due to inflammation.  The interval between the insult and seizure may vary due to the underlying clinical condition.</a:t>
            </a:r>
          </a:p>
          <a:p>
            <a:pPr marL="742950" lvl="1" indent="-285750">
              <a:buFont typeface="Arial" panose="020B0604020202020204" pitchFamily="34" charset="0"/>
              <a:buChar char="•"/>
            </a:pPr>
            <a:endParaRPr lang="en-US" sz="2000" dirty="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en-US" sz="2000" dirty="0">
                <a:latin typeface="Times New Roman" pitchFamily="18" charset="0"/>
                <a:cs typeface="Times New Roman" pitchFamily="18" charset="0"/>
              </a:rPr>
              <a:t>Acute symptomatic seizures have also been called:</a:t>
            </a:r>
          </a:p>
          <a:p>
            <a:pPr marL="742950" lvl="1" indent="-285750">
              <a:lnSpc>
                <a:spcPct val="150000"/>
              </a:lnSpc>
              <a:buFont typeface="Arial" panose="020B0604020202020204" pitchFamily="34" charset="0"/>
              <a:buChar char="•"/>
            </a:pPr>
            <a:r>
              <a:rPr lang="en-US" sz="2000" dirty="0">
                <a:latin typeface="Times New Roman" pitchFamily="18" charset="0"/>
                <a:cs typeface="Times New Roman" pitchFamily="18" charset="0"/>
              </a:rPr>
              <a:t>Reactive seizures</a:t>
            </a:r>
          </a:p>
          <a:p>
            <a:pPr marL="742950" lvl="1" indent="-285750">
              <a:lnSpc>
                <a:spcPct val="150000"/>
              </a:lnSpc>
              <a:buFont typeface="Arial" panose="020B0604020202020204" pitchFamily="34" charset="0"/>
              <a:buChar char="•"/>
            </a:pPr>
            <a:r>
              <a:rPr lang="en-US" sz="2000" dirty="0">
                <a:latin typeface="Times New Roman" pitchFamily="18" charset="0"/>
                <a:cs typeface="Times New Roman" pitchFamily="18" charset="0"/>
              </a:rPr>
              <a:t>Provoked seizures</a:t>
            </a:r>
          </a:p>
          <a:p>
            <a:pPr marL="742950" lvl="1" indent="-285750">
              <a:lnSpc>
                <a:spcPct val="150000"/>
              </a:lnSpc>
              <a:buFont typeface="Arial" panose="020B0604020202020204" pitchFamily="34" charset="0"/>
              <a:buChar char="•"/>
            </a:pPr>
            <a:r>
              <a:rPr lang="en-US" sz="2000" dirty="0">
                <a:latin typeface="Times New Roman" pitchFamily="18" charset="0"/>
                <a:cs typeface="Times New Roman" pitchFamily="18" charset="0"/>
              </a:rPr>
              <a:t>Situation-related seizures</a:t>
            </a:r>
          </a:p>
        </p:txBody>
      </p:sp>
      <p:sp>
        <p:nvSpPr>
          <p:cNvPr id="4" name="TextBox 3"/>
          <p:cNvSpPr txBox="1"/>
          <p:nvPr/>
        </p:nvSpPr>
        <p:spPr>
          <a:xfrm>
            <a:off x="1219200" y="6086622"/>
            <a:ext cx="3812262"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Times New Roman" panose="02020603050405020304" pitchFamily="18" charset="0"/>
              </a:rPr>
              <a:t>Beghi et al. </a:t>
            </a:r>
            <a:r>
              <a:rPr lang="en-US" dirty="0" err="1">
                <a:latin typeface="Times New Roman" panose="02020603050405020304" pitchFamily="18" charset="0"/>
              </a:rPr>
              <a:t>Epilepsia</a:t>
            </a:r>
            <a:r>
              <a:rPr lang="en-US" dirty="0">
                <a:latin typeface="Times New Roman" panose="02020603050405020304" pitchFamily="18" charset="0"/>
              </a:rPr>
              <a:t> 2010;51:671-675</a:t>
            </a:r>
          </a:p>
        </p:txBody>
      </p:sp>
      <p:sp>
        <p:nvSpPr>
          <p:cNvPr id="5" name="TextBox 4"/>
          <p:cNvSpPr txBox="1"/>
          <p:nvPr/>
        </p:nvSpPr>
        <p:spPr>
          <a:xfrm>
            <a:off x="5359687" y="6096000"/>
            <a:ext cx="28158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Dale Hesdorffer</a:t>
            </a:r>
          </a:p>
        </p:txBody>
      </p:sp>
      <p:sp>
        <p:nvSpPr>
          <p:cNvPr id="6" name="Rectangle 5"/>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868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990600" y="336234"/>
            <a:ext cx="7696200" cy="59302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3F1A66"/>
                </a:solidFill>
                <a:latin typeface="+mj-lt"/>
                <a:ea typeface="+mj-ea"/>
                <a:cs typeface="+mj-cs"/>
              </a:defRPr>
            </a:lvl1pPr>
          </a:lstStyle>
          <a:p>
            <a:r>
              <a:rPr lang="en-US" sz="3000" b="1" dirty="0">
                <a:solidFill>
                  <a:srgbClr val="FF0000"/>
                </a:solidFill>
                <a:latin typeface="Times New Roman" panose="02020603050405020304" pitchFamily="18" charset="0"/>
                <a:ea typeface="+mn-ea"/>
                <a:cs typeface="Times New Roman" panose="02020603050405020304" pitchFamily="18" charset="0"/>
              </a:rPr>
              <a:t>Defining time in acute symptomatic seizures</a:t>
            </a:r>
          </a:p>
        </p:txBody>
      </p:sp>
      <p:sp>
        <p:nvSpPr>
          <p:cNvPr id="3" name="Rectangle 2"/>
          <p:cNvSpPr/>
          <p:nvPr/>
        </p:nvSpPr>
        <p:spPr>
          <a:xfrm>
            <a:off x="1371600" y="1695985"/>
            <a:ext cx="6744929" cy="34470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Times New Roman" pitchFamily="18" charset="0"/>
                <a:cs typeface="Times New Roman" pitchFamily="18" charset="0"/>
              </a:rPr>
              <a:t>    Events within 1 week of:</a:t>
            </a:r>
          </a:p>
          <a:p>
            <a:endParaRPr lang="en-US" sz="2000" dirty="0">
              <a:latin typeface="Times New Roman" pitchFamily="18" charset="0"/>
              <a:cs typeface="Times New Roman" pitchFamily="18" charset="0"/>
            </a:endParaRPr>
          </a:p>
          <a:p>
            <a:pPr marL="742950" lvl="1" indent="-285750">
              <a:buFont typeface="Arial" panose="020B0604020202020204" pitchFamily="34" charset="0"/>
              <a:buChar char="•"/>
            </a:pPr>
            <a:r>
              <a:rPr lang="en-US" sz="2000" dirty="0">
                <a:latin typeface="Times New Roman" pitchFamily="18" charset="0"/>
                <a:cs typeface="Times New Roman" pitchFamily="18" charset="0"/>
              </a:rPr>
              <a:t>Stroke</a:t>
            </a:r>
          </a:p>
          <a:p>
            <a:pPr marL="742950" lvl="1" indent="-285750">
              <a:buFont typeface="Arial" panose="020B0604020202020204" pitchFamily="34" charset="0"/>
              <a:buChar char="•"/>
            </a:pPr>
            <a:r>
              <a:rPr lang="en-US" sz="2000" dirty="0">
                <a:latin typeface="Times New Roman" pitchFamily="18" charset="0"/>
                <a:cs typeface="Times New Roman" pitchFamily="18" charset="0"/>
              </a:rPr>
              <a:t>TBI</a:t>
            </a:r>
          </a:p>
          <a:p>
            <a:pPr marL="742950" lvl="1" indent="-285750">
              <a:buFont typeface="Arial" panose="020B0604020202020204" pitchFamily="34" charset="0"/>
              <a:buChar char="•"/>
            </a:pPr>
            <a:r>
              <a:rPr lang="en-US" sz="2000" dirty="0">
                <a:latin typeface="Times New Roman" pitchFamily="18" charset="0"/>
                <a:cs typeface="Times New Roman" pitchFamily="18" charset="0"/>
              </a:rPr>
              <a:t>Anoxic encephalopathy</a:t>
            </a:r>
          </a:p>
          <a:p>
            <a:pPr marL="742950" lvl="1" indent="-285750">
              <a:buFont typeface="Arial" panose="020B0604020202020204" pitchFamily="34" charset="0"/>
              <a:buChar char="•"/>
            </a:pPr>
            <a:r>
              <a:rPr lang="en-US" sz="2000" dirty="0">
                <a:latin typeface="Times New Roman" pitchFamily="18" charset="0"/>
                <a:cs typeface="Times New Roman" pitchFamily="18" charset="0"/>
              </a:rPr>
              <a:t>Intracranial surgery</a:t>
            </a:r>
          </a:p>
          <a:p>
            <a:pPr marL="742950" lvl="1" indent="-285750">
              <a:buFont typeface="Arial" panose="020B0604020202020204" pitchFamily="34" charset="0"/>
              <a:buChar char="•"/>
            </a:pPr>
            <a:r>
              <a:rPr lang="en-US" sz="2000" dirty="0">
                <a:latin typeface="Times New Roman" pitchFamily="18" charset="0"/>
                <a:cs typeface="Times New Roman" pitchFamily="18" charset="0"/>
              </a:rPr>
              <a:t>First identification of subdural hematoma</a:t>
            </a:r>
          </a:p>
          <a:p>
            <a:pPr marL="742950" lvl="1" indent="-285750">
              <a:buFont typeface="Arial" panose="020B0604020202020204" pitchFamily="34" charset="0"/>
              <a:buChar char="•"/>
            </a:pPr>
            <a:r>
              <a:rPr lang="en-US" sz="2000" dirty="0">
                <a:latin typeface="Times New Roman" pitchFamily="18" charset="0"/>
                <a:cs typeface="Times New Roman" pitchFamily="18" charset="0"/>
              </a:rPr>
              <a:t>Presence of an active CNS infection</a:t>
            </a:r>
          </a:p>
          <a:p>
            <a:pPr marL="742950" lvl="1" indent="-285750">
              <a:buFont typeface="Arial" panose="020B0604020202020204" pitchFamily="34" charset="0"/>
              <a:buChar char="•"/>
            </a:pPr>
            <a:r>
              <a:rPr lang="en-US" sz="2000" dirty="0">
                <a:latin typeface="Times New Roman" pitchFamily="18" charset="0"/>
                <a:cs typeface="Times New Roman" pitchFamily="18" charset="0"/>
              </a:rPr>
              <a:t>During an active phase of multiple sclerosis or other autoimmune disease</a:t>
            </a:r>
          </a:p>
          <a:p>
            <a:pPr lvl="2"/>
            <a:endParaRPr lang="en-US" dirty="0">
              <a:latin typeface="Times New Roman" panose="02020603050405020304" pitchFamily="18" charset="0"/>
            </a:endParaRPr>
          </a:p>
        </p:txBody>
      </p:sp>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1219200" y="6086622"/>
            <a:ext cx="3812262"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Times New Roman" panose="02020603050405020304" pitchFamily="18" charset="0"/>
              </a:rPr>
              <a:t>Beghi et al. </a:t>
            </a:r>
            <a:r>
              <a:rPr lang="en-US" dirty="0" err="1">
                <a:latin typeface="Times New Roman" panose="02020603050405020304" pitchFamily="18" charset="0"/>
              </a:rPr>
              <a:t>Epilepsia</a:t>
            </a:r>
            <a:r>
              <a:rPr lang="en-US" dirty="0">
                <a:latin typeface="Times New Roman" panose="02020603050405020304" pitchFamily="18" charset="0"/>
              </a:rPr>
              <a:t> 2010;51:671-675</a:t>
            </a:r>
          </a:p>
        </p:txBody>
      </p:sp>
      <p:sp>
        <p:nvSpPr>
          <p:cNvPr id="9" name="TextBox 8"/>
          <p:cNvSpPr txBox="1"/>
          <p:nvPr/>
        </p:nvSpPr>
        <p:spPr>
          <a:xfrm>
            <a:off x="5359687" y="6096000"/>
            <a:ext cx="28158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Dale Hesdorffer</a:t>
            </a:r>
          </a:p>
        </p:txBody>
      </p:sp>
    </p:spTree>
    <p:extLst>
      <p:ext uri="{BB962C8B-B14F-4D97-AF65-F5344CB8AC3E}">
        <p14:creationId xmlns:p14="http://schemas.microsoft.com/office/powerpoint/2010/main" val="7798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310353"/>
            <a:ext cx="8229600" cy="8922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3F1A66"/>
                </a:solidFill>
                <a:latin typeface="+mj-lt"/>
                <a:ea typeface="+mj-ea"/>
                <a:cs typeface="+mj-cs"/>
              </a:defRPr>
            </a:lvl1pPr>
          </a:lstStyle>
          <a:p>
            <a:pPr algn="ctr"/>
            <a:r>
              <a:rPr lang="en-US" sz="3000" b="1" dirty="0">
                <a:solidFill>
                  <a:srgbClr val="FF0000"/>
                </a:solidFill>
                <a:latin typeface="Times New Roman" panose="02020603050405020304" pitchFamily="18" charset="0"/>
                <a:ea typeface="+mn-ea"/>
                <a:cs typeface="Times New Roman" panose="02020603050405020304" pitchFamily="18" charset="0"/>
              </a:rPr>
              <a:t>Acute symptomatic afebrile seizures: Incidence, proportion and recurrence</a:t>
            </a:r>
          </a:p>
        </p:txBody>
      </p:sp>
      <p:sp>
        <p:nvSpPr>
          <p:cNvPr id="3" name="Rectangle 2"/>
          <p:cNvSpPr/>
          <p:nvPr/>
        </p:nvSpPr>
        <p:spPr>
          <a:xfrm>
            <a:off x="668594" y="1795687"/>
            <a:ext cx="7457767" cy="40318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b="1" dirty="0">
                <a:latin typeface="Times New Roman" pitchFamily="18" charset="0"/>
                <a:cs typeface="Times New Roman" pitchFamily="18" charset="0"/>
              </a:rPr>
              <a:t>Age-adjusted incidence of acute symptomatic seizures was 39/100,000 in Rochester, MN</a:t>
            </a:r>
          </a:p>
          <a:p>
            <a:pPr marL="285750" indent="-285750">
              <a:buFont typeface="Arial" panose="020B0604020202020204" pitchFamily="34" charset="0"/>
              <a:buChar char="•"/>
            </a:pPr>
            <a:r>
              <a:rPr lang="en-US" sz="2000" b="1" dirty="0">
                <a:latin typeface="Times New Roman" pitchFamily="18" charset="0"/>
                <a:cs typeface="Times New Roman" pitchFamily="18" charset="0"/>
              </a:rPr>
              <a:t>The acute symptomatic seizure incidence was 29/100,000 in Gironde France</a:t>
            </a:r>
          </a:p>
          <a:p>
            <a:pPr marL="285750" indent="-285750">
              <a:buFont typeface="Arial" panose="020B0604020202020204" pitchFamily="34" charset="0"/>
              <a:buChar char="•"/>
            </a:pPr>
            <a:r>
              <a:rPr lang="en-US" sz="2000" b="1" dirty="0">
                <a:latin typeface="Times New Roman" pitchFamily="18" charset="0"/>
                <a:cs typeface="Times New Roman" pitchFamily="18" charset="0"/>
              </a:rPr>
              <a:t>These both represented 40% of all afebrile seizures in the community</a:t>
            </a:r>
          </a:p>
          <a:p>
            <a:pPr marL="285750" indent="-285750">
              <a:buFont typeface="Arial" panose="020B0604020202020204" pitchFamily="34" charset="0"/>
              <a:buChar char="•"/>
            </a:pPr>
            <a:endParaRPr lang="en-US" sz="2000" b="1" dirty="0">
              <a:latin typeface="Times New Roman" pitchFamily="18" charset="0"/>
              <a:cs typeface="Times New Roman" pitchFamily="18" charset="0"/>
            </a:endParaRPr>
          </a:p>
          <a:p>
            <a:pPr marL="285750" indent="-285750">
              <a:buFont typeface="Arial" panose="020B0604020202020204" pitchFamily="34" charset="0"/>
              <a:buChar char="•"/>
            </a:pPr>
            <a:endParaRPr lang="en-US" sz="2000" b="1" dirty="0">
              <a:latin typeface="Times New Roman" pitchFamily="18" charset="0"/>
              <a:cs typeface="Times New Roman" pitchFamily="18" charset="0"/>
            </a:endParaRPr>
          </a:p>
          <a:p>
            <a:r>
              <a:rPr lang="en-US" sz="2000" b="1" u="sng" dirty="0">
                <a:latin typeface="Times New Roman" pitchFamily="18" charset="0"/>
                <a:cs typeface="Times New Roman" pitchFamily="18" charset="0"/>
              </a:rPr>
              <a:t>Recurrent seizures</a:t>
            </a:r>
          </a:p>
          <a:p>
            <a:pPr marL="285750" indent="-285750">
              <a:buFont typeface="Arial" panose="020B0604020202020204" pitchFamily="34" charset="0"/>
              <a:buChar char="•"/>
            </a:pPr>
            <a:r>
              <a:rPr lang="en-US" sz="2000" b="1" dirty="0">
                <a:latin typeface="Times New Roman" pitchFamily="18" charset="0"/>
                <a:cs typeface="Times New Roman" pitchFamily="18" charset="0"/>
              </a:rPr>
              <a:t>Acute symptomatic seizures are unlikely to be recurrent</a:t>
            </a:r>
          </a:p>
          <a:p>
            <a:pPr marL="285750" indent="-285750">
              <a:buFont typeface="Arial" panose="020B0604020202020204" pitchFamily="34" charset="0"/>
              <a:buChar char="•"/>
            </a:pPr>
            <a:r>
              <a:rPr lang="en-US" sz="2000" b="1" dirty="0">
                <a:latin typeface="Times New Roman" pitchFamily="18" charset="0"/>
                <a:cs typeface="Times New Roman" pitchFamily="18" charset="0"/>
              </a:rPr>
              <a:t>Unprovoked seizures are often recurrent</a:t>
            </a:r>
          </a:p>
          <a:p>
            <a:pPr marL="285750" indent="-285750">
              <a:buFont typeface="Arial" panose="020B0604020202020204" pitchFamily="34" charset="0"/>
              <a:buChar char="•"/>
            </a:pPr>
            <a:endParaRPr lang="en-US" dirty="0">
              <a:latin typeface="Times New Roman" panose="02020603050405020304" pitchFamily="18" charset="0"/>
            </a:endParaRPr>
          </a:p>
          <a:p>
            <a:endParaRPr lang="en-US" dirty="0">
              <a:latin typeface="Times New Roman" panose="02020603050405020304" pitchFamily="18" charset="0"/>
            </a:endParaRPr>
          </a:p>
        </p:txBody>
      </p:sp>
      <p:sp>
        <p:nvSpPr>
          <p:cNvPr id="4" name="TextBox 3"/>
          <p:cNvSpPr txBox="1"/>
          <p:nvPr/>
        </p:nvSpPr>
        <p:spPr>
          <a:xfrm>
            <a:off x="473612" y="6041913"/>
            <a:ext cx="6073586"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latin typeface="Times New Roman" panose="02020603050405020304" pitchFamily="18" charset="0"/>
              </a:rPr>
              <a:t>Annegers</a:t>
            </a:r>
            <a:r>
              <a:rPr lang="en-US" sz="1600" dirty="0">
                <a:latin typeface="Times New Roman" panose="02020603050405020304" pitchFamily="18" charset="0"/>
              </a:rPr>
              <a:t> et al. </a:t>
            </a:r>
            <a:r>
              <a:rPr lang="en-US" sz="1600" dirty="0" err="1">
                <a:latin typeface="Times New Roman" panose="02020603050405020304" pitchFamily="18" charset="0"/>
              </a:rPr>
              <a:t>Epilepsia</a:t>
            </a:r>
            <a:r>
              <a:rPr lang="en-US" sz="1600" dirty="0">
                <a:latin typeface="Times New Roman" panose="02020603050405020304" pitchFamily="18" charset="0"/>
              </a:rPr>
              <a:t> 1995;36:327-333; </a:t>
            </a:r>
            <a:r>
              <a:rPr lang="en-US" sz="1600" dirty="0" err="1">
                <a:latin typeface="Times New Roman" panose="02020603050405020304" pitchFamily="18" charset="0"/>
              </a:rPr>
              <a:t>Loiseau</a:t>
            </a:r>
            <a:r>
              <a:rPr lang="en-US" sz="1600" dirty="0">
                <a:latin typeface="Times New Roman" panose="02020603050405020304" pitchFamily="18" charset="0"/>
              </a:rPr>
              <a:t> et al. These, 1987. </a:t>
            </a:r>
          </a:p>
        </p:txBody>
      </p:sp>
      <p:sp>
        <p:nvSpPr>
          <p:cNvPr id="5" name="TextBox 4"/>
          <p:cNvSpPr txBox="1"/>
          <p:nvPr/>
        </p:nvSpPr>
        <p:spPr>
          <a:xfrm>
            <a:off x="5870965" y="6328858"/>
            <a:ext cx="28158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Dale Hesdorffer</a:t>
            </a:r>
          </a:p>
        </p:txBody>
      </p:sp>
      <p:sp>
        <p:nvSpPr>
          <p:cNvPr id="6" name="Rectangle 5"/>
          <p:cNvSpPr/>
          <p:nvPr/>
        </p:nvSpPr>
        <p:spPr>
          <a:xfrm>
            <a:off x="0" y="1325881"/>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105586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78658" y="374263"/>
            <a:ext cx="8986684" cy="8922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3F1A66"/>
                </a:solidFill>
                <a:latin typeface="+mj-lt"/>
                <a:ea typeface="+mj-ea"/>
                <a:cs typeface="+mj-cs"/>
              </a:defRPr>
            </a:lvl1pPr>
          </a:lstStyle>
          <a:p>
            <a:pPr algn="ctr"/>
            <a:r>
              <a:rPr lang="en-US" sz="2400" b="1" dirty="0">
                <a:solidFill>
                  <a:srgbClr val="FF0000"/>
                </a:solidFill>
                <a:latin typeface="Times New Roman" panose="02020603050405020304" pitchFamily="18" charset="0"/>
                <a:ea typeface="+mn-ea"/>
                <a:cs typeface="Times New Roman" panose="02020603050405020304" pitchFamily="18" charset="0"/>
              </a:rPr>
              <a:t>Cumulative risk for recurrent unprovoked seizure, Rochester 1955-84: Structural Etiologies: CNS infection, stroke, TBI</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234" r="1675" b="2290"/>
          <a:stretch>
            <a:fillRect/>
          </a:stretch>
        </p:blipFill>
        <p:spPr bwMode="auto">
          <a:xfrm>
            <a:off x="983225" y="1637108"/>
            <a:ext cx="6681019" cy="35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25445" y="5136320"/>
            <a:ext cx="5979522" cy="58477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Univariate RR=0.2, 95% CI=0.1-0.3    </a:t>
            </a:r>
          </a:p>
          <a:p>
            <a:r>
              <a:rPr lang="en-US" sz="1600" dirty="0">
                <a:latin typeface="Times New Roman" panose="02020603050405020304" pitchFamily="18" charset="0"/>
              </a:rPr>
              <a:t>Adjusted RR=0.02 (95% CI=0.2-0.4), adjusting for age gender and SE</a:t>
            </a:r>
          </a:p>
        </p:txBody>
      </p:sp>
      <p:sp>
        <p:nvSpPr>
          <p:cNvPr id="5" name="TextBox 4"/>
          <p:cNvSpPr txBox="1"/>
          <p:nvPr/>
        </p:nvSpPr>
        <p:spPr>
          <a:xfrm>
            <a:off x="838200" y="6007619"/>
            <a:ext cx="2803460"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latin typeface="Times New Roman" panose="02020603050405020304" pitchFamily="18" charset="0"/>
              </a:rPr>
              <a:t>Hesdorffer</a:t>
            </a:r>
            <a:r>
              <a:rPr lang="en-US" sz="1600" dirty="0">
                <a:latin typeface="Times New Roman" panose="02020603050405020304" pitchFamily="18" charset="0"/>
              </a:rPr>
              <a:t> et al. </a:t>
            </a:r>
            <a:r>
              <a:rPr lang="en-US" sz="1600" dirty="0" err="1">
                <a:latin typeface="Times New Roman" panose="02020603050405020304" pitchFamily="18" charset="0"/>
              </a:rPr>
              <a:t>Epilepsia</a:t>
            </a:r>
            <a:r>
              <a:rPr lang="en-US" sz="1600" dirty="0">
                <a:latin typeface="Times New Roman" panose="02020603050405020304" pitchFamily="18" charset="0"/>
              </a:rPr>
              <a:t> 2009</a:t>
            </a:r>
          </a:p>
        </p:txBody>
      </p:sp>
      <p:sp>
        <p:nvSpPr>
          <p:cNvPr id="6" name="TextBox 5"/>
          <p:cNvSpPr txBox="1"/>
          <p:nvPr/>
        </p:nvSpPr>
        <p:spPr>
          <a:xfrm>
            <a:off x="5105400" y="2739761"/>
            <a:ext cx="236994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More than 1 week after injury</a:t>
            </a:r>
          </a:p>
        </p:txBody>
      </p:sp>
      <p:sp>
        <p:nvSpPr>
          <p:cNvPr id="7" name="TextBox 6"/>
          <p:cNvSpPr txBox="1"/>
          <p:nvPr/>
        </p:nvSpPr>
        <p:spPr>
          <a:xfrm>
            <a:off x="5791200" y="5980358"/>
            <a:ext cx="28158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Courtesy of Dale Hesdorffer</a:t>
            </a:r>
          </a:p>
        </p:txBody>
      </p:sp>
      <p:sp>
        <p:nvSpPr>
          <p:cNvPr id="8" name="Rectangle 7"/>
          <p:cNvSpPr/>
          <p:nvPr/>
        </p:nvSpPr>
        <p:spPr>
          <a:xfrm>
            <a:off x="0" y="1478281"/>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404254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057400" cy="47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4"/>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cs typeface="Times New Roman" panose="02020603050405020304" pitchFamily="18" charset="0"/>
            </a:endParaRPr>
          </a:p>
        </p:txBody>
      </p:sp>
      <p:grpSp>
        <p:nvGrpSpPr>
          <p:cNvPr id="14340" name="Group 6"/>
          <p:cNvGrpSpPr>
            <a:grpSpLocks/>
          </p:cNvGrpSpPr>
          <p:nvPr/>
        </p:nvGrpSpPr>
        <p:grpSpPr bwMode="auto">
          <a:xfrm>
            <a:off x="693738" y="3200400"/>
            <a:ext cx="7696200" cy="3200400"/>
            <a:chOff x="694270" y="3386665"/>
            <a:chExt cx="7696200" cy="3200400"/>
          </a:xfrm>
        </p:grpSpPr>
        <p:sp>
          <p:nvSpPr>
            <p:cNvPr id="10" name="Rectangle 9"/>
            <p:cNvSpPr/>
            <p:nvPr/>
          </p:nvSpPr>
          <p:spPr>
            <a:xfrm>
              <a:off x="694270" y="3386665"/>
              <a:ext cx="7696200" cy="3200400"/>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14344" name="Rectangle 5"/>
            <p:cNvSpPr>
              <a:spLocks noChangeArrowheads="1"/>
            </p:cNvSpPr>
            <p:nvPr/>
          </p:nvSpPr>
          <p:spPr bwMode="auto">
            <a:xfrm>
              <a:off x="755037" y="3579912"/>
              <a:ext cx="763392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tabLst>
                  <a:tab pos="320675" algn="l"/>
                </a:tabLst>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tabLst>
                  <a:tab pos="320675" algn="l"/>
                </a:tabLst>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tabLst>
                  <a:tab pos="320675" algn="l"/>
                </a:tabLst>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tabLst>
                  <a:tab pos="320675" algn="l"/>
                </a:tabLst>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tabLst>
                  <a:tab pos="3206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tabLst>
                  <a:tab pos="3206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tabLst>
                  <a:tab pos="3206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tabLst>
                  <a:tab pos="3206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tabLst>
                  <a:tab pos="3206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dirty="0">
                  <a:solidFill>
                    <a:srgbClr val="000000"/>
                  </a:solidFill>
                  <a:ea typeface="Verdana" panose="020B0604030504040204" pitchFamily="34" charset="0"/>
                  <a:cs typeface="Times New Roman" panose="02020603050405020304" pitchFamily="18" charset="0"/>
                </a:rPr>
                <a:t>Epilepsy is a disease of the brain defined by any of the following conditions</a:t>
              </a:r>
            </a:p>
            <a:p>
              <a:pPr eaLnBrk="1" hangingPunct="1">
                <a:spcBef>
                  <a:spcPct val="0"/>
                </a:spcBef>
                <a:buFontTx/>
                <a:buNone/>
              </a:pPr>
              <a:endParaRPr lang="en-US" altLang="en-US" sz="1400" dirty="0">
                <a:ea typeface="Verdana" panose="020B0604030504040204" pitchFamily="34" charset="0"/>
                <a:cs typeface="Times New Roman" panose="02020603050405020304" pitchFamily="18" charset="0"/>
              </a:endParaRPr>
            </a:p>
            <a:p>
              <a:pPr>
                <a:spcBef>
                  <a:spcPct val="0"/>
                </a:spcBef>
                <a:buFontTx/>
                <a:buNone/>
              </a:pPr>
              <a:r>
                <a:rPr lang="en-US" altLang="en-US" sz="1400" dirty="0">
                  <a:solidFill>
                    <a:srgbClr val="000000"/>
                  </a:solidFill>
                  <a:ea typeface="Verdana" panose="020B0604030504040204" pitchFamily="34" charset="0"/>
                  <a:cs typeface="Times New Roman" panose="02020603050405020304" pitchFamily="18" charset="0"/>
                </a:rPr>
                <a:t>1. A least two unprovoked (or reflex) seizures occurring &gt;24 h apart</a:t>
              </a:r>
              <a:endParaRPr lang="en-US" altLang="en-US" sz="1400" dirty="0">
                <a:cs typeface="Times New Roman" panose="02020603050405020304" pitchFamily="18" charset="0"/>
              </a:endParaRPr>
            </a:p>
            <a:p>
              <a:pPr>
                <a:spcBef>
                  <a:spcPts val="1200"/>
                </a:spcBef>
                <a:buFontTx/>
                <a:buNone/>
              </a:pPr>
              <a:r>
                <a:rPr lang="en-US" altLang="en-US" sz="1400" dirty="0">
                  <a:solidFill>
                    <a:srgbClr val="000000"/>
                  </a:solidFill>
                  <a:cs typeface="Times New Roman" panose="02020603050405020304" pitchFamily="18" charset="0"/>
                </a:rPr>
                <a:t>2. One unprovoked (or reflex) seizure and a probability of further seizures similar to </a:t>
              </a:r>
            </a:p>
            <a:p>
              <a:pPr>
                <a:spcBef>
                  <a:spcPct val="0"/>
                </a:spcBef>
                <a:buFontTx/>
                <a:buNone/>
              </a:pPr>
              <a:r>
                <a:rPr lang="en-US" altLang="en-US" sz="1400" dirty="0">
                  <a:solidFill>
                    <a:srgbClr val="000000"/>
                  </a:solidFill>
                  <a:cs typeface="Times New Roman" panose="02020603050405020304" pitchFamily="18" charset="0"/>
                </a:rPr>
                <a:t>    the general recurrence risk (at least 60%) after two unprovoked seizures, occurring </a:t>
              </a:r>
            </a:p>
            <a:p>
              <a:pPr>
                <a:spcBef>
                  <a:spcPct val="0"/>
                </a:spcBef>
                <a:buFontTx/>
                <a:buNone/>
              </a:pPr>
              <a:r>
                <a:rPr lang="en-US" altLang="en-US" sz="1400" dirty="0">
                  <a:solidFill>
                    <a:srgbClr val="000000"/>
                  </a:solidFill>
                  <a:cs typeface="Times New Roman" panose="02020603050405020304" pitchFamily="18" charset="0"/>
                </a:rPr>
                <a:t>    over the next 10 years</a:t>
              </a:r>
              <a:endParaRPr lang="en-US" altLang="en-US" sz="1400" dirty="0">
                <a:cs typeface="Times New Roman" panose="02020603050405020304" pitchFamily="18" charset="0"/>
              </a:endParaRPr>
            </a:p>
            <a:p>
              <a:pPr>
                <a:spcBef>
                  <a:spcPts val="1200"/>
                </a:spcBef>
                <a:buFontTx/>
                <a:buNone/>
              </a:pPr>
              <a:r>
                <a:rPr lang="en-US" altLang="en-US" sz="1400" dirty="0">
                  <a:solidFill>
                    <a:srgbClr val="000000"/>
                  </a:solidFill>
                  <a:cs typeface="Times New Roman" panose="02020603050405020304" pitchFamily="18" charset="0"/>
                </a:rPr>
                <a:t>3. Diagnosis of an epilepsy syndrome</a:t>
              </a:r>
            </a:p>
            <a:p>
              <a:pPr>
                <a:spcBef>
                  <a:spcPct val="0"/>
                </a:spcBef>
                <a:buFontTx/>
                <a:buNone/>
              </a:pPr>
              <a:endParaRPr lang="en-US" altLang="en-US" sz="1400" dirty="0">
                <a:cs typeface="Times New Roman" panose="02020603050405020304" pitchFamily="18" charset="0"/>
              </a:endParaRPr>
            </a:p>
            <a:p>
              <a:pPr>
                <a:spcBef>
                  <a:spcPct val="0"/>
                </a:spcBef>
                <a:buFontTx/>
                <a:buNone/>
              </a:pPr>
              <a:r>
                <a:rPr lang="en-US" altLang="en-US" sz="1400" dirty="0">
                  <a:solidFill>
                    <a:srgbClr val="000000"/>
                  </a:solidFill>
                  <a:cs typeface="Times New Roman" panose="02020603050405020304" pitchFamily="18" charset="0"/>
                </a:rPr>
                <a:t>Epilepsy is considered to be </a:t>
              </a:r>
              <a:r>
                <a:rPr lang="en-US" altLang="en-US" sz="1400" u="sng" dirty="0">
                  <a:solidFill>
                    <a:srgbClr val="000000"/>
                  </a:solidFill>
                  <a:cs typeface="Times New Roman" panose="02020603050405020304" pitchFamily="18" charset="0"/>
                </a:rPr>
                <a:t>resolved </a:t>
              </a:r>
              <a:r>
                <a:rPr lang="en-US" altLang="en-US" sz="1400" dirty="0">
                  <a:solidFill>
                    <a:srgbClr val="000000"/>
                  </a:solidFill>
                  <a:cs typeface="Times New Roman" panose="02020603050405020304" pitchFamily="18" charset="0"/>
                </a:rPr>
                <a:t>for individuals who had an age-dependent epilepsy syndrome but are now past the applicable age or those who have remained seizure-free for the last 10 years, with no seizure medicines for the last 5 years.</a:t>
              </a:r>
              <a:endParaRPr lang="en-US" altLang="en-US" sz="1400" dirty="0">
                <a:cs typeface="Times New Roman" panose="02020603050405020304" pitchFamily="18" charset="0"/>
              </a:endParaRPr>
            </a:p>
          </p:txBody>
        </p:sp>
      </p:grpSp>
      <p:pic>
        <p:nvPicPr>
          <p:cNvPr id="143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66800"/>
            <a:ext cx="6605588" cy="189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14400" y="381000"/>
            <a:ext cx="2667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Times New Roman" panose="02020603050405020304" pitchFamily="18" charset="0"/>
              </a:rPr>
              <a:t>ILAE OFFICIAL REPORT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0" y="190500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25 year-old woman has two unprovoked seizures one year apart. </a:t>
            </a:r>
          </a:p>
        </p:txBody>
      </p:sp>
      <p:sp>
        <p:nvSpPr>
          <p:cNvPr id="15363" name="TextBox 2"/>
          <p:cNvSpPr txBox="1">
            <a:spLocks noChangeArrowheads="1"/>
          </p:cNvSpPr>
          <p:nvPr/>
        </p:nvSpPr>
        <p:spPr bwMode="auto">
          <a:xfrm>
            <a:off x="1981200" y="314325"/>
            <a:ext cx="6384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Two seizures </a:t>
            </a:r>
          </a:p>
        </p:txBody>
      </p:sp>
      <p:sp>
        <p:nvSpPr>
          <p:cNvPr id="5" name="Rectangle 4"/>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524000" y="190500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25 year-old woman has two unprovoked seizures one year apart. </a:t>
            </a:r>
          </a:p>
        </p:txBody>
      </p:sp>
      <p:sp>
        <p:nvSpPr>
          <p:cNvPr id="16387" name="TextBox 2"/>
          <p:cNvSpPr txBox="1">
            <a:spLocks noChangeArrowheads="1"/>
          </p:cNvSpPr>
          <p:nvPr/>
        </p:nvSpPr>
        <p:spPr bwMode="auto">
          <a:xfrm>
            <a:off x="1981200" y="314325"/>
            <a:ext cx="6384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Two seizures </a:t>
            </a:r>
          </a:p>
        </p:txBody>
      </p:sp>
      <p:sp>
        <p:nvSpPr>
          <p:cNvPr id="16389" name="Rectangle 4"/>
          <p:cNvSpPr>
            <a:spLocks noChangeArrowheads="1"/>
          </p:cNvSpPr>
          <p:nvPr/>
        </p:nvSpPr>
        <p:spPr bwMode="auto">
          <a:xfrm>
            <a:off x="2362200" y="3886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This person has epilepsy, according to both the old and new definitions.</a:t>
            </a:r>
          </a:p>
        </p:txBody>
      </p:sp>
      <p:sp>
        <p:nvSpPr>
          <p:cNvPr id="6" name="Rectangle 5"/>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447800" y="160020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65 year-old man had a left middle cerebral artery stroke 6 weeks ago and now presented with an unprovoked seizure.</a:t>
            </a:r>
          </a:p>
        </p:txBody>
      </p:sp>
      <p:sp>
        <p:nvSpPr>
          <p:cNvPr id="17411" name="TextBox 2"/>
          <p:cNvSpPr txBox="1">
            <a:spLocks noChangeArrowheads="1"/>
          </p:cNvSpPr>
          <p:nvPr/>
        </p:nvSpPr>
        <p:spPr bwMode="auto">
          <a:xfrm>
            <a:off x="1676400" y="314325"/>
            <a:ext cx="706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Stroke &amp; Seizure </a:t>
            </a:r>
          </a:p>
        </p:txBody>
      </p:sp>
      <p:pic>
        <p:nvPicPr>
          <p:cNvPr id="17413" name="Picture 2" descr="Old-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90800"/>
            <a:ext cx="3233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447800" y="1501775"/>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65 year-old man had a left middle cerebral artery stroke 6 weeks ago and now presented with an unprovoked seizure.</a:t>
            </a:r>
          </a:p>
        </p:txBody>
      </p:sp>
      <p:sp>
        <p:nvSpPr>
          <p:cNvPr id="18435" name="TextBox 2"/>
          <p:cNvSpPr txBox="1">
            <a:spLocks noChangeArrowheads="1"/>
          </p:cNvSpPr>
          <p:nvPr/>
        </p:nvSpPr>
        <p:spPr bwMode="auto">
          <a:xfrm>
            <a:off x="1676400" y="314325"/>
            <a:ext cx="706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Stroke &amp; Seizure </a:t>
            </a:r>
          </a:p>
        </p:txBody>
      </p:sp>
      <p:sp>
        <p:nvSpPr>
          <p:cNvPr id="18437" name="Rectangle 1"/>
          <p:cNvSpPr>
            <a:spLocks noChangeArrowheads="1"/>
          </p:cNvSpPr>
          <p:nvPr/>
        </p:nvSpPr>
        <p:spPr bwMode="auto">
          <a:xfrm>
            <a:off x="990600" y="2514600"/>
            <a:ext cx="7467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With a seizure in this time relation to a stroke (or brain infection or brain trauma) the literature (Hesdorffer et al., 2009) suggests a high (&gt; 70%) risk of another unprovoked seizure. Therefore, in the new (but not the old) definition, this man would have epilepsy.</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41738"/>
            <a:ext cx="4538663" cy="296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447800" y="1219200"/>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6 year-old boy has had 2 seizures 3 days apart while playing a videogame involving flashing lights. There have been no other seizures. EEG shows an abnormal </a:t>
            </a:r>
            <a:r>
              <a:rPr lang="en-US" altLang="en-US" sz="2000" b="1" dirty="0" err="1">
                <a:cs typeface="Times New Roman" panose="02020603050405020304" pitchFamily="18" charset="0"/>
              </a:rPr>
              <a:t>photoparoxysmal</a:t>
            </a:r>
            <a:r>
              <a:rPr lang="en-US" altLang="en-US" sz="2000" b="1" dirty="0">
                <a:cs typeface="Times New Roman" panose="02020603050405020304" pitchFamily="18" charset="0"/>
              </a:rPr>
              <a:t> response. </a:t>
            </a:r>
          </a:p>
        </p:txBody>
      </p:sp>
      <p:sp>
        <p:nvSpPr>
          <p:cNvPr id="19459" name="TextBox 2"/>
          <p:cNvSpPr txBox="1">
            <a:spLocks noChangeArrowheads="1"/>
          </p:cNvSpPr>
          <p:nvPr/>
        </p:nvSpPr>
        <p:spPr bwMode="auto">
          <a:xfrm>
            <a:off x="1676400" y="314325"/>
            <a:ext cx="663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Photic Seizure </a:t>
            </a: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2438400"/>
            <a:ext cx="5383212"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457325" y="1676400"/>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6 year-old boy has had 2 seizures 3 days apart while playing a videogame involving flashing lights. There have been no other seizures. EEG shows an abnormal </a:t>
            </a:r>
            <a:r>
              <a:rPr lang="en-US" altLang="en-US" sz="2000" b="1" dirty="0" err="1">
                <a:cs typeface="Times New Roman" panose="02020603050405020304" pitchFamily="18" charset="0"/>
              </a:rPr>
              <a:t>photoparoxysmal</a:t>
            </a:r>
            <a:r>
              <a:rPr lang="en-US" altLang="en-US" sz="2000" b="1" dirty="0">
                <a:cs typeface="Times New Roman" panose="02020603050405020304" pitchFamily="18" charset="0"/>
              </a:rPr>
              <a:t> response. </a:t>
            </a:r>
          </a:p>
        </p:txBody>
      </p:sp>
      <p:sp>
        <p:nvSpPr>
          <p:cNvPr id="20483" name="TextBox 2"/>
          <p:cNvSpPr txBox="1">
            <a:spLocks noChangeArrowheads="1"/>
          </p:cNvSpPr>
          <p:nvPr/>
        </p:nvSpPr>
        <p:spPr bwMode="auto">
          <a:xfrm>
            <a:off x="1676400" y="314325"/>
            <a:ext cx="663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Photic Seizure </a:t>
            </a:r>
          </a:p>
        </p:txBody>
      </p:sp>
      <p:sp>
        <p:nvSpPr>
          <p:cNvPr id="20485" name="Rectangle 1"/>
          <p:cNvSpPr>
            <a:spLocks noChangeArrowheads="1"/>
          </p:cNvSpPr>
          <p:nvPr/>
        </p:nvSpPr>
        <p:spPr bwMode="auto">
          <a:xfrm>
            <a:off x="1066800" y="3414713"/>
            <a:ext cx="7467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This boy has epilepsy according to the new definition (but not the old), even though the seizures are provoked by lights, since there is an abnormal enduring predisposition to have seizures with light flashes.</a:t>
            </a:r>
          </a:p>
        </p:txBody>
      </p:sp>
      <p:sp>
        <p:nvSpPr>
          <p:cNvPr id="7" name="Rectangle 6"/>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447800" y="1219200"/>
            <a:ext cx="685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25 year-old man had seizures with face twitching when falling asleep at ages 9, 10 and 11 years; none since. EEG at age 9 years demonstrated </a:t>
            </a:r>
            <a:r>
              <a:rPr lang="en-US" altLang="en-US" sz="2000" b="1" dirty="0" err="1">
                <a:cs typeface="Times New Roman" panose="02020603050405020304" pitchFamily="18" charset="0"/>
              </a:rPr>
              <a:t>centro</a:t>
            </a:r>
            <a:r>
              <a:rPr lang="en-US" altLang="en-US" sz="2000" b="1" dirty="0">
                <a:cs typeface="Times New Roman" panose="02020603050405020304" pitchFamily="18" charset="0"/>
              </a:rPr>
              <a:t>-temporal spikes.</a:t>
            </a:r>
          </a:p>
        </p:txBody>
      </p:sp>
      <p:sp>
        <p:nvSpPr>
          <p:cNvPr id="21507" name="TextBox 2"/>
          <p:cNvSpPr txBox="1">
            <a:spLocks noChangeArrowheads="1"/>
          </p:cNvSpPr>
          <p:nvPr/>
        </p:nvSpPr>
        <p:spPr bwMode="auto">
          <a:xfrm>
            <a:off x="258762" y="306672"/>
            <a:ext cx="888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Benign Epilepsy with Centro-Temporal Spikes (BECTS) </a:t>
            </a:r>
          </a:p>
        </p:txBody>
      </p:sp>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2514600"/>
            <a:ext cx="6627812"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57200" y="1357628"/>
            <a:ext cx="685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25 year-old man had seizures with face twitching when falling asleep at ages 9, 10 and 11 years; none since. EEG at age 9 years demonstrated </a:t>
            </a:r>
            <a:r>
              <a:rPr lang="en-US" altLang="en-US" sz="2000" b="1" dirty="0" err="1">
                <a:cs typeface="Times New Roman" panose="02020603050405020304" pitchFamily="18" charset="0"/>
              </a:rPr>
              <a:t>centro</a:t>
            </a:r>
            <a:r>
              <a:rPr lang="en-US" altLang="en-US" sz="2000" b="1" dirty="0">
                <a:cs typeface="Times New Roman" panose="02020603050405020304" pitchFamily="18" charset="0"/>
              </a:rPr>
              <a:t>-temporal spikes.</a:t>
            </a:r>
          </a:p>
        </p:txBody>
      </p:sp>
      <p:sp>
        <p:nvSpPr>
          <p:cNvPr id="22531" name="TextBox 2"/>
          <p:cNvSpPr txBox="1">
            <a:spLocks noChangeArrowheads="1"/>
          </p:cNvSpPr>
          <p:nvPr/>
        </p:nvSpPr>
        <p:spPr bwMode="auto">
          <a:xfrm>
            <a:off x="258762" y="352358"/>
            <a:ext cx="888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Benign Epilepsy with Centro-Temporal Spikes (BECTS) </a:t>
            </a:r>
          </a:p>
        </p:txBody>
      </p:sp>
      <p:sp>
        <p:nvSpPr>
          <p:cNvPr id="22533" name="Rectangle 1"/>
          <p:cNvSpPr>
            <a:spLocks noChangeArrowheads="1"/>
          </p:cNvSpPr>
          <p:nvPr/>
        </p:nvSpPr>
        <p:spPr bwMode="auto">
          <a:xfrm>
            <a:off x="1219200" y="2971800"/>
            <a:ext cx="47244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For this young man, epilepsy is no longer present, because of passing the relevant age range of an age-dependent syndrome. The old definition has no provision for considering epilepsy to be no longer present.</a:t>
            </a:r>
          </a:p>
        </p:txBody>
      </p:sp>
      <p:grpSp>
        <p:nvGrpSpPr>
          <p:cNvPr id="22534" name="Group 1"/>
          <p:cNvGrpSpPr>
            <a:grpSpLocks/>
          </p:cNvGrpSpPr>
          <p:nvPr/>
        </p:nvGrpSpPr>
        <p:grpSpPr bwMode="auto">
          <a:xfrm>
            <a:off x="6477000" y="2133600"/>
            <a:ext cx="2316163" cy="4495800"/>
            <a:chOff x="7146925" y="2133600"/>
            <a:chExt cx="1646238" cy="4168775"/>
          </a:xfrm>
        </p:grpSpPr>
        <p:pic>
          <p:nvPicPr>
            <p:cNvPr id="225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133600"/>
              <a:ext cx="1401763" cy="416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2201863"/>
              <a:ext cx="244475" cy="408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066800" y="1219200"/>
            <a:ext cx="723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40 year-old man had a focal seizure characterized by left hand twitching that progressed to a tonic-clonic seizure. This was his only seizure. MRI shows a probable periventricular dysplasia in the right frontal lobe and EEG shows right </a:t>
            </a:r>
            <a:r>
              <a:rPr lang="en-US" altLang="en-US" sz="2000" b="1" dirty="0" err="1">
                <a:cs typeface="Times New Roman" panose="02020603050405020304" pitchFamily="18" charset="0"/>
              </a:rPr>
              <a:t>fronto</a:t>
            </a:r>
            <a:r>
              <a:rPr lang="en-US" altLang="en-US" sz="2000" b="1" dirty="0">
                <a:cs typeface="Times New Roman" panose="02020603050405020304" pitchFamily="18" charset="0"/>
              </a:rPr>
              <a:t>-temporal </a:t>
            </a:r>
            <a:r>
              <a:rPr lang="en-US" altLang="en-US" sz="2000" b="1" dirty="0" err="1">
                <a:cs typeface="Times New Roman" panose="02020603050405020304" pitchFamily="18" charset="0"/>
              </a:rPr>
              <a:t>interictal</a:t>
            </a:r>
            <a:r>
              <a:rPr lang="en-US" altLang="en-US" sz="2000" b="1" dirty="0">
                <a:cs typeface="Times New Roman" panose="02020603050405020304" pitchFamily="18" charset="0"/>
              </a:rPr>
              <a:t> spikes. </a:t>
            </a:r>
          </a:p>
        </p:txBody>
      </p:sp>
      <p:sp>
        <p:nvSpPr>
          <p:cNvPr id="23555" name="TextBox 2"/>
          <p:cNvSpPr txBox="1">
            <a:spLocks noChangeArrowheads="1"/>
          </p:cNvSpPr>
          <p:nvPr/>
        </p:nvSpPr>
        <p:spPr bwMode="auto">
          <a:xfrm>
            <a:off x="491717" y="302116"/>
            <a:ext cx="846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Single Seizure &amp; Dysplasia</a:t>
            </a:r>
          </a:p>
        </p:txBody>
      </p:sp>
      <p:grpSp>
        <p:nvGrpSpPr>
          <p:cNvPr id="23557" name="Group 9"/>
          <p:cNvGrpSpPr>
            <a:grpSpLocks/>
          </p:cNvGrpSpPr>
          <p:nvPr/>
        </p:nvGrpSpPr>
        <p:grpSpPr bwMode="auto">
          <a:xfrm>
            <a:off x="4684713" y="2949575"/>
            <a:ext cx="3468687" cy="3222625"/>
            <a:chOff x="1103368" y="3098799"/>
            <a:chExt cx="3925831" cy="3294592"/>
          </a:xfrm>
        </p:grpSpPr>
        <p:grpSp>
          <p:nvGrpSpPr>
            <p:cNvPr id="23566" name="Group 10"/>
            <p:cNvGrpSpPr>
              <a:grpSpLocks/>
            </p:cNvGrpSpPr>
            <p:nvPr/>
          </p:nvGrpSpPr>
          <p:grpSpPr bwMode="auto">
            <a:xfrm>
              <a:off x="1147824" y="3098799"/>
              <a:ext cx="3881375" cy="3294592"/>
              <a:chOff x="2133600" y="503238"/>
              <a:chExt cx="6629400" cy="6059487"/>
            </a:xfrm>
          </p:grpSpPr>
          <p:pic>
            <p:nvPicPr>
              <p:cNvPr id="235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03238"/>
                <a:ext cx="66294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Line 5"/>
              <p:cNvSpPr>
                <a:spLocks noChangeShapeType="1"/>
              </p:cNvSpPr>
              <p:nvPr/>
            </p:nvSpPr>
            <p:spPr bwMode="auto">
              <a:xfrm>
                <a:off x="3034438" y="1266272"/>
                <a:ext cx="1020156" cy="171292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grpSp>
        <p:sp>
          <p:nvSpPr>
            <p:cNvPr id="23567" name="TextBox 11"/>
            <p:cNvSpPr txBox="1">
              <a:spLocks noChangeArrowheads="1"/>
            </p:cNvSpPr>
            <p:nvPr/>
          </p:nvSpPr>
          <p:spPr bwMode="auto">
            <a:xfrm>
              <a:off x="1103368" y="3113557"/>
              <a:ext cx="1194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FFFF00"/>
                  </a:solidFill>
                  <a:cs typeface="Times New Roman" panose="02020603050405020304" pitchFamily="18" charset="0"/>
                </a:rPr>
                <a:t>dysplasia</a:t>
              </a:r>
            </a:p>
          </p:txBody>
        </p:sp>
      </p:grpSp>
      <p:grpSp>
        <p:nvGrpSpPr>
          <p:cNvPr id="23558" name="Group 31"/>
          <p:cNvGrpSpPr>
            <a:grpSpLocks/>
          </p:cNvGrpSpPr>
          <p:nvPr/>
        </p:nvGrpSpPr>
        <p:grpSpPr bwMode="auto">
          <a:xfrm>
            <a:off x="1295400" y="2743200"/>
            <a:ext cx="3048000" cy="3595688"/>
            <a:chOff x="152400" y="1295400"/>
            <a:chExt cx="4343400" cy="5181600"/>
          </a:xfrm>
        </p:grpSpPr>
        <p:grpSp>
          <p:nvGrpSpPr>
            <p:cNvPr id="23559" name="Group 5"/>
            <p:cNvGrpSpPr>
              <a:grpSpLocks/>
            </p:cNvGrpSpPr>
            <p:nvPr/>
          </p:nvGrpSpPr>
          <p:grpSpPr bwMode="auto">
            <a:xfrm>
              <a:off x="152400" y="1295400"/>
              <a:ext cx="4343400" cy="5181600"/>
              <a:chOff x="838200" y="1447800"/>
              <a:chExt cx="4038600" cy="5181600"/>
            </a:xfrm>
          </p:grpSpPr>
          <p:grpSp>
            <p:nvGrpSpPr>
              <p:cNvPr id="23561" name="Group 4"/>
              <p:cNvGrpSpPr>
                <a:grpSpLocks/>
              </p:cNvGrpSpPr>
              <p:nvPr/>
            </p:nvGrpSpPr>
            <p:grpSpPr bwMode="auto">
              <a:xfrm>
                <a:off x="838200" y="1447800"/>
                <a:ext cx="3935231" cy="5181600"/>
                <a:chOff x="372533" y="304800"/>
                <a:chExt cx="4356629" cy="5958681"/>
              </a:xfrm>
            </p:grpSpPr>
            <p:pic>
              <p:nvPicPr>
                <p:cNvPr id="235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4195762"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33213" y="533677"/>
                  <a:ext cx="873254" cy="5511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endParaRPr>
                </a:p>
              </p:txBody>
            </p:sp>
            <p:pic>
              <p:nvPicPr>
                <p:cNvPr id="2356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533" y="315119"/>
                  <a:ext cx="1371600" cy="59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913924" y="1447800"/>
                <a:ext cx="3962876" cy="19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endParaRPr>
              </a:p>
            </p:txBody>
          </p:sp>
        </p:grpSp>
        <p:sp>
          <p:nvSpPr>
            <p:cNvPr id="17" name="Rectangle 16"/>
            <p:cNvSpPr/>
            <p:nvPr/>
          </p:nvSpPr>
          <p:spPr bwMode="auto">
            <a:xfrm>
              <a:off x="1143238" y="1469264"/>
              <a:ext cx="3275648" cy="7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endParaRPr>
            </a:p>
          </p:txBody>
        </p:sp>
      </p:grpSp>
      <p:sp>
        <p:nvSpPr>
          <p:cNvPr id="20" name="Rectangle 19"/>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
          <p:cNvSpPr>
            <a:spLocks noChangeArrowheads="1"/>
          </p:cNvSpPr>
          <p:nvPr/>
        </p:nvSpPr>
        <p:spPr bwMode="auto">
          <a:xfrm>
            <a:off x="1066800" y="3779838"/>
            <a:ext cx="74676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Although many clinicians would reasonably treat this man with anti-seizure medications, the recurrence risk for seizures is not precisely known, and therefore epilepsy cannot yet be said to be present according to either definition. Should evidence later indicate at least a 60% risk for another seizure, then a diagnosis of epilepsy would be justified by the new definition.</a:t>
            </a:r>
          </a:p>
        </p:txBody>
      </p:sp>
      <p:sp>
        <p:nvSpPr>
          <p:cNvPr id="7" name="Rectangle 1"/>
          <p:cNvSpPr>
            <a:spLocks noChangeArrowheads="1"/>
          </p:cNvSpPr>
          <p:nvPr/>
        </p:nvSpPr>
        <p:spPr bwMode="auto">
          <a:xfrm>
            <a:off x="1066800" y="1219200"/>
            <a:ext cx="723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40 year-old man had a focal seizure characterized by left hand twitching that progressed to a tonic-clonic seizure. This was his only seizure. MRI shows a probable periventricular dysplasia in the right frontal lobe and EEG shows right </a:t>
            </a:r>
            <a:r>
              <a:rPr lang="en-US" altLang="en-US" sz="2000" b="1" dirty="0" err="1">
                <a:cs typeface="Times New Roman" panose="02020603050405020304" pitchFamily="18" charset="0"/>
              </a:rPr>
              <a:t>fronto</a:t>
            </a:r>
            <a:r>
              <a:rPr lang="en-US" altLang="en-US" sz="2000" b="1" dirty="0">
                <a:cs typeface="Times New Roman" panose="02020603050405020304" pitchFamily="18" charset="0"/>
              </a:rPr>
              <a:t>-temporal </a:t>
            </a:r>
            <a:r>
              <a:rPr lang="en-US" altLang="en-US" sz="2000" b="1" dirty="0" err="1">
                <a:cs typeface="Times New Roman" panose="02020603050405020304" pitchFamily="18" charset="0"/>
              </a:rPr>
              <a:t>interictal</a:t>
            </a:r>
            <a:r>
              <a:rPr lang="en-US" altLang="en-US" sz="2000" b="1" dirty="0">
                <a:cs typeface="Times New Roman" panose="02020603050405020304" pitchFamily="18" charset="0"/>
              </a:rPr>
              <a:t> spikes. </a:t>
            </a:r>
          </a:p>
        </p:txBody>
      </p:sp>
      <p:sp>
        <p:nvSpPr>
          <p:cNvPr id="8" name="TextBox 2"/>
          <p:cNvSpPr txBox="1">
            <a:spLocks noChangeArrowheads="1"/>
          </p:cNvSpPr>
          <p:nvPr/>
        </p:nvSpPr>
        <p:spPr bwMode="auto">
          <a:xfrm>
            <a:off x="491717" y="302116"/>
            <a:ext cx="846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Single Seizure &amp; Dysplasia</a:t>
            </a:r>
          </a:p>
        </p:txBody>
      </p:sp>
      <p:sp>
        <p:nvSpPr>
          <p:cNvPr id="9" name="Rectangle 8"/>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4362450" y="2395538"/>
            <a:ext cx="4400550" cy="3624262"/>
            <a:chOff x="3548734" y="762000"/>
            <a:chExt cx="4248150" cy="3686176"/>
          </a:xfrm>
        </p:grpSpPr>
        <p:pic>
          <p:nvPicPr>
            <p:cNvPr id="7177" name="Picture 2" descr="C:\Users\ROBERT~1\AppData\Local\Temp\SNAGHTML3e54bc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734" y="762000"/>
              <a:ext cx="4248150" cy="36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792346" y="1067163"/>
              <a:ext cx="380065" cy="411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panose="02020603050405020304" pitchFamily="18" charset="0"/>
              </a:endParaRPr>
            </a:p>
          </p:txBody>
        </p:sp>
      </p:grpSp>
      <p:grpSp>
        <p:nvGrpSpPr>
          <p:cNvPr id="7171" name="Group 1"/>
          <p:cNvGrpSpPr>
            <a:grpSpLocks/>
          </p:cNvGrpSpPr>
          <p:nvPr/>
        </p:nvGrpSpPr>
        <p:grpSpPr bwMode="auto">
          <a:xfrm>
            <a:off x="457200" y="1371600"/>
            <a:ext cx="5638800" cy="2129459"/>
            <a:chOff x="588817" y="2819400"/>
            <a:chExt cx="5529820" cy="1600200"/>
          </a:xfrm>
        </p:grpSpPr>
        <p:sp>
          <p:nvSpPr>
            <p:cNvPr id="7174" name="TextBox 3"/>
            <p:cNvSpPr txBox="1">
              <a:spLocks noChangeArrowheads="1"/>
            </p:cNvSpPr>
            <p:nvPr/>
          </p:nvSpPr>
          <p:spPr bwMode="auto">
            <a:xfrm>
              <a:off x="588817" y="2912497"/>
              <a:ext cx="3156810" cy="3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pPr>
              <a:r>
                <a:rPr lang="en-US" altLang="en-US" sz="2400" b="1" dirty="0">
                  <a:cs typeface="Times New Roman" panose="02020603050405020304" pitchFamily="18" charset="0"/>
                </a:rPr>
                <a:t>A seizure is the event</a:t>
              </a:r>
            </a:p>
          </p:txBody>
        </p:sp>
        <p:sp>
          <p:nvSpPr>
            <p:cNvPr id="7175" name="TextBox 4"/>
            <p:cNvSpPr txBox="1">
              <a:spLocks noChangeArrowheads="1"/>
            </p:cNvSpPr>
            <p:nvPr/>
          </p:nvSpPr>
          <p:spPr bwMode="auto">
            <a:xfrm>
              <a:off x="628369" y="3428761"/>
              <a:ext cx="5490268" cy="9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pPr>
              <a:r>
                <a:rPr lang="en-US" altLang="en-US" sz="2400" b="1" dirty="0">
                  <a:cs typeface="Times New Roman" panose="02020603050405020304" pitchFamily="18" charset="0"/>
                </a:rPr>
                <a:t>Epilepsy is the disease associated </a:t>
              </a:r>
            </a:p>
            <a:p>
              <a:pPr marL="0" indent="0" eaLnBrk="1" hangingPunct="1">
                <a:spcBef>
                  <a:spcPct val="0"/>
                </a:spcBef>
                <a:buNone/>
              </a:pPr>
              <a:r>
                <a:rPr lang="en-US" altLang="en-US" sz="2400" b="1" dirty="0">
                  <a:cs typeface="Times New Roman" panose="02020603050405020304" pitchFamily="18" charset="0"/>
                </a:rPr>
                <a:t>    with spontaneously recurring </a:t>
              </a:r>
            </a:p>
            <a:p>
              <a:pPr marL="0" indent="0" eaLnBrk="1" hangingPunct="1">
                <a:spcBef>
                  <a:spcPct val="0"/>
                </a:spcBef>
                <a:buNone/>
              </a:pPr>
              <a:r>
                <a:rPr lang="en-US" altLang="en-US" sz="2400" b="1" dirty="0">
                  <a:cs typeface="Times New Roman" panose="02020603050405020304" pitchFamily="18" charset="0"/>
                </a:rPr>
                <a:t>    seizures</a:t>
              </a:r>
            </a:p>
          </p:txBody>
        </p:sp>
        <p:sp>
          <p:nvSpPr>
            <p:cNvPr id="7" name="Rectangle 6"/>
            <p:cNvSpPr/>
            <p:nvPr/>
          </p:nvSpPr>
          <p:spPr bwMode="auto">
            <a:xfrm>
              <a:off x="628508" y="2819400"/>
              <a:ext cx="4782033"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endParaRPr>
            </a:p>
          </p:txBody>
        </p:sp>
      </p:grpSp>
      <p:sp>
        <p:nvSpPr>
          <p:cNvPr id="7172" name="Rectangle 3"/>
          <p:cNvSpPr txBox="1">
            <a:spLocks noChangeArrowheads="1"/>
          </p:cNvSpPr>
          <p:nvPr/>
        </p:nvSpPr>
        <p:spPr bwMode="auto">
          <a:xfrm>
            <a:off x="914400" y="152400"/>
            <a:ext cx="74564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49263"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defTabSz="449263"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defTabSz="449263"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Clr>
                <a:srgbClr val="000000"/>
              </a:buClr>
              <a:buSzPct val="90000"/>
              <a:buFont typeface="Monotype Sorts"/>
              <a:buNone/>
            </a:pPr>
            <a:r>
              <a:rPr lang="en-US" altLang="en-US" sz="3600" b="1" dirty="0">
                <a:solidFill>
                  <a:srgbClr val="FF0000"/>
                </a:solidFill>
                <a:cs typeface="Times New Roman" panose="02020603050405020304" pitchFamily="18" charset="0"/>
              </a:rPr>
              <a:t>Seizure versus Epilepsy</a:t>
            </a:r>
          </a:p>
        </p:txBody>
      </p:sp>
      <p:sp>
        <p:nvSpPr>
          <p:cNvPr id="11" name="Rectangle 10"/>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066800" y="1219200"/>
            <a:ext cx="723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An 85 year-old man had a focal seizure at age 6 and another at age 8 years. EEG, MRI, blood tests and family history were all unrevealing. He received anti-seizure drugs from age 8 to age 10 years, when they were discontinued. There have been no further seizures.</a:t>
            </a:r>
          </a:p>
        </p:txBody>
      </p:sp>
      <p:sp>
        <p:nvSpPr>
          <p:cNvPr id="25603" name="TextBox 2"/>
          <p:cNvSpPr txBox="1">
            <a:spLocks noChangeArrowheads="1"/>
          </p:cNvSpPr>
          <p:nvPr/>
        </p:nvSpPr>
        <p:spPr bwMode="auto">
          <a:xfrm>
            <a:off x="914400" y="314325"/>
            <a:ext cx="793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Two Seizures Long Ago</a:t>
            </a: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3365500"/>
            <a:ext cx="1939925" cy="311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3389313"/>
            <a:ext cx="1971675" cy="308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066800" y="1219200"/>
            <a:ext cx="723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An 85 year-old man had a focal seizure at age 6 and another at age 8 years. EEG, MRI, blood tests and family history were all unrevealing. He received anti-seizure drugs from age 8 to age 10 years, when they were discontinued. There have been no further seizures.</a:t>
            </a:r>
          </a:p>
        </p:txBody>
      </p:sp>
      <p:sp>
        <p:nvSpPr>
          <p:cNvPr id="26627" name="TextBox 2"/>
          <p:cNvSpPr txBox="1">
            <a:spLocks noChangeArrowheads="1"/>
          </p:cNvSpPr>
          <p:nvPr/>
        </p:nvSpPr>
        <p:spPr bwMode="auto">
          <a:xfrm>
            <a:off x="914400" y="314325"/>
            <a:ext cx="793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Two Seizures Long Ago</a:t>
            </a:r>
          </a:p>
        </p:txBody>
      </p:sp>
      <p:sp>
        <p:nvSpPr>
          <p:cNvPr id="26629" name="Rectangle 1"/>
          <p:cNvSpPr>
            <a:spLocks noChangeArrowheads="1"/>
          </p:cNvSpPr>
          <p:nvPr/>
        </p:nvSpPr>
        <p:spPr bwMode="auto">
          <a:xfrm>
            <a:off x="1066800" y="3919538"/>
            <a:ext cx="7467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According to the new definition, epilepsy is no longer present, since he has been more than 10 years seizure-free and off seizure medication. This is not a guarantee against future seizures, but he has a right to be viewed as someone who does not currently have epilepsy.</a:t>
            </a:r>
          </a:p>
        </p:txBody>
      </p:sp>
      <p:sp>
        <p:nvSpPr>
          <p:cNvPr id="6" name="Rectangle 5"/>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457200"/>
            <a:ext cx="8087137" cy="5027140"/>
          </a:xfrm>
          <a:prstGeom prst="rect">
            <a:avLst/>
          </a:prstGeom>
        </p:spPr>
      </p:pic>
      <p:sp>
        <p:nvSpPr>
          <p:cNvPr id="4" name="TextBox 3"/>
          <p:cNvSpPr txBox="1"/>
          <p:nvPr/>
        </p:nvSpPr>
        <p:spPr>
          <a:xfrm>
            <a:off x="1911662" y="5943600"/>
            <a:ext cx="5178212" cy="461665"/>
          </a:xfrm>
          <a:prstGeom prst="rect">
            <a:avLst/>
          </a:prstGeom>
          <a:noFill/>
        </p:spPr>
        <p:txBody>
          <a:bodyPr wrap="none" rtlCol="0">
            <a:spAutoFit/>
          </a:bodyPr>
          <a:lstStyle/>
          <a:p>
            <a:r>
              <a:rPr lang="en-US" sz="2400" dirty="0"/>
              <a:t>This patient is now flying private aircraft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066800" y="12192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70 year-old woman had unprovoked seizures at ages 15 and 70. EEG, MRI and family history are unremarkable.</a:t>
            </a:r>
          </a:p>
        </p:txBody>
      </p:sp>
      <p:sp>
        <p:nvSpPr>
          <p:cNvPr id="28675" name="TextBox 2"/>
          <p:cNvSpPr txBox="1">
            <a:spLocks noChangeArrowheads="1"/>
          </p:cNvSpPr>
          <p:nvPr/>
        </p:nvSpPr>
        <p:spPr bwMode="auto">
          <a:xfrm>
            <a:off x="914400" y="314325"/>
            <a:ext cx="786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Long-Interval Seizures</a:t>
            </a:r>
          </a:p>
        </p:txBody>
      </p:sp>
      <p:grpSp>
        <p:nvGrpSpPr>
          <p:cNvPr id="28677" name="Group 5"/>
          <p:cNvGrpSpPr>
            <a:grpSpLocks/>
          </p:cNvGrpSpPr>
          <p:nvPr/>
        </p:nvGrpSpPr>
        <p:grpSpPr bwMode="auto">
          <a:xfrm>
            <a:off x="1241425" y="2836863"/>
            <a:ext cx="6573838" cy="1397000"/>
            <a:chOff x="1241555" y="2836333"/>
            <a:chExt cx="6573178" cy="1396997"/>
          </a:xfrm>
        </p:grpSpPr>
        <p:sp>
          <p:nvSpPr>
            <p:cNvPr id="7" name="Rectangle 6"/>
            <p:cNvSpPr/>
            <p:nvPr/>
          </p:nvSpPr>
          <p:spPr>
            <a:xfrm>
              <a:off x="1278064" y="3428469"/>
              <a:ext cx="6536669"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28679" name="TextBox 7"/>
            <p:cNvSpPr txBox="1">
              <a:spLocks noChangeArrowheads="1"/>
            </p:cNvSpPr>
            <p:nvPr/>
          </p:nvSpPr>
          <p:spPr bwMode="auto">
            <a:xfrm>
              <a:off x="1241555" y="2836333"/>
              <a:ext cx="62768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cs typeface="Times New Roman" panose="02020603050405020304" pitchFamily="18" charset="0"/>
                </a:rPr>
                <a:t>Age               15                                                                  70   </a:t>
              </a:r>
            </a:p>
          </p:txBody>
        </p:sp>
        <p:cxnSp>
          <p:nvCxnSpPr>
            <p:cNvPr id="9" name="Straight Arrow Connector 8"/>
            <p:cNvCxnSpPr/>
            <p:nvPr/>
          </p:nvCxnSpPr>
          <p:spPr>
            <a:xfrm flipV="1">
              <a:off x="2827309" y="3657068"/>
              <a:ext cx="9524" cy="5683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98847" y="3666593"/>
              <a:ext cx="7937" cy="5667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066800" y="12192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70 year-old woman had unprovoked seizures at ages 15 and 70. EEG, MRI and family history are unremarkable.</a:t>
            </a:r>
          </a:p>
        </p:txBody>
      </p:sp>
      <p:sp>
        <p:nvSpPr>
          <p:cNvPr id="29699" name="TextBox 2"/>
          <p:cNvSpPr txBox="1">
            <a:spLocks noChangeArrowheads="1"/>
          </p:cNvSpPr>
          <p:nvPr/>
        </p:nvSpPr>
        <p:spPr bwMode="auto">
          <a:xfrm>
            <a:off x="914400" y="314325"/>
            <a:ext cx="786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Long-Interval Seizures</a:t>
            </a:r>
          </a:p>
        </p:txBody>
      </p:sp>
      <p:sp>
        <p:nvSpPr>
          <p:cNvPr id="29701" name="Rectangle 1"/>
          <p:cNvSpPr>
            <a:spLocks noChangeArrowheads="1"/>
          </p:cNvSpPr>
          <p:nvPr/>
        </p:nvSpPr>
        <p:spPr bwMode="auto">
          <a:xfrm>
            <a:off x="1066800" y="3779838"/>
            <a:ext cx="74676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Both old and new definitions consider this woman to have epilepsy. Despite the diagnosis, many clinicians would not treat because of the infrequency of seizures. Should investigations somehow show that the causes of the two seizures were different, then epilepsy would not be considered to be present.</a:t>
            </a:r>
          </a:p>
        </p:txBody>
      </p:sp>
      <p:sp>
        <p:nvSpPr>
          <p:cNvPr id="6" name="Rectangle 5"/>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066800" y="1219200"/>
            <a:ext cx="723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20 year-old man has had 3 unobserved episodes over 6 months consisting of sudden fear, difficulty talking and a need to walk around. He is not aware of any memory loss during the episodes. There are no other symptoms. He has no risk factors for epilepsy and no prior known seizures.</a:t>
            </a:r>
          </a:p>
        </p:txBody>
      </p:sp>
      <p:sp>
        <p:nvSpPr>
          <p:cNvPr id="30723" name="TextBox 2"/>
          <p:cNvSpPr txBox="1">
            <a:spLocks noChangeArrowheads="1"/>
          </p:cNvSpPr>
          <p:nvPr/>
        </p:nvSpPr>
        <p:spPr bwMode="auto">
          <a:xfrm>
            <a:off x="914400" y="314325"/>
            <a:ext cx="8335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Questionable Information</a:t>
            </a:r>
          </a:p>
        </p:txBody>
      </p:sp>
      <p:pic>
        <p:nvPicPr>
          <p:cNvPr id="30725" name="Picture 2" descr="http://ryanaweaver.com/files/2013/02/puzzled-loo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3552825"/>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066800" y="1219200"/>
            <a:ext cx="723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cs typeface="Times New Roman" panose="02020603050405020304" pitchFamily="18" charset="0"/>
              </a:rPr>
              <a:t>A 20 year-old man has had 3 unobserved episodes over 6 months consisting of sudden fear, difficulty talking and a need to walk around. He is not aware of any memory loss during the episodes. There are no other symptoms. He has no risk factors for epilepsy and no prior known seizures.</a:t>
            </a:r>
          </a:p>
        </p:txBody>
      </p:sp>
      <p:sp>
        <p:nvSpPr>
          <p:cNvPr id="31747" name="TextBox 2"/>
          <p:cNvSpPr txBox="1">
            <a:spLocks noChangeArrowheads="1"/>
          </p:cNvSpPr>
          <p:nvPr/>
        </p:nvSpPr>
        <p:spPr bwMode="auto">
          <a:xfrm>
            <a:off x="914400" y="314325"/>
            <a:ext cx="8335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HYPOTHETICAL CASE: Questionable Information</a:t>
            </a:r>
          </a:p>
        </p:txBody>
      </p:sp>
      <p:sp>
        <p:nvSpPr>
          <p:cNvPr id="31749" name="Rectangle 1"/>
          <p:cNvSpPr>
            <a:spLocks noChangeArrowheads="1"/>
          </p:cNvSpPr>
          <p:nvPr/>
        </p:nvSpPr>
        <p:spPr bwMode="auto">
          <a:xfrm>
            <a:off x="1066800" y="4556125"/>
            <a:ext cx="7467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u="sng" dirty="0">
                <a:cs typeface="Times New Roman" panose="02020603050405020304" pitchFamily="18" charset="0"/>
              </a:rPr>
              <a:t>Comment</a:t>
            </a:r>
            <a:r>
              <a:rPr lang="en-US" altLang="en-US" sz="1800" dirty="0">
                <a:cs typeface="Times New Roman" panose="02020603050405020304" pitchFamily="18" charset="0"/>
              </a:rPr>
              <a:t>:  Declaring this man to have epilepsy is impossible by either the old or new definition. Focal seizures are on the differential diagnosis of his episodes, but both definitions of epilepsy require confidence that the person has had at least one seizure, rather than one of the imitators of seizures. Future discussions may define the boundaries of “possible and probable epilepsy.”</a:t>
            </a:r>
          </a:p>
        </p:txBody>
      </p:sp>
      <p:pic>
        <p:nvPicPr>
          <p:cNvPr id="317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90800"/>
            <a:ext cx="1722438"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
          <p:cNvGrpSpPr>
            <a:grpSpLocks/>
          </p:cNvGrpSpPr>
          <p:nvPr/>
        </p:nvGrpSpPr>
        <p:grpSpPr bwMode="auto">
          <a:xfrm>
            <a:off x="1238250" y="1395413"/>
            <a:ext cx="6502400" cy="3792537"/>
            <a:chOff x="636650" y="650625"/>
            <a:chExt cx="6502699" cy="3792416"/>
          </a:xfrm>
        </p:grpSpPr>
        <p:sp>
          <p:nvSpPr>
            <p:cNvPr id="3" name="Oval 2"/>
            <p:cNvSpPr/>
            <p:nvPr/>
          </p:nvSpPr>
          <p:spPr>
            <a:xfrm>
              <a:off x="2168658" y="795082"/>
              <a:ext cx="3751434" cy="35177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4" name="Oval 3"/>
            <p:cNvSpPr/>
            <p:nvPr/>
          </p:nvSpPr>
          <p:spPr>
            <a:xfrm>
              <a:off x="2656043" y="650625"/>
              <a:ext cx="4424566" cy="37924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latin typeface="Times New Roman" panose="02020603050405020304" pitchFamily="18" charset="0"/>
              </a:endParaRPr>
            </a:p>
          </p:txBody>
        </p:sp>
        <p:cxnSp>
          <p:nvCxnSpPr>
            <p:cNvPr id="5" name="Straight Arrow Connector 4"/>
            <p:cNvCxnSpPr/>
            <p:nvPr/>
          </p:nvCxnSpPr>
          <p:spPr>
            <a:xfrm flipV="1">
              <a:off x="5920093" y="2514291"/>
              <a:ext cx="1160516"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2774" name="TextBox 5"/>
            <p:cNvSpPr txBox="1">
              <a:spLocks noChangeArrowheads="1"/>
            </p:cNvSpPr>
            <p:nvPr/>
          </p:nvSpPr>
          <p:spPr bwMode="auto">
            <a:xfrm>
              <a:off x="6166333" y="2167148"/>
              <a:ext cx="973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cs typeface="Times New Roman" panose="02020603050405020304" pitchFamily="18" charset="0"/>
                </a:rPr>
                <a:t>How</a:t>
              </a:r>
            </a:p>
            <a:p>
              <a:pPr eaLnBrk="1" hangingPunct="1">
                <a:spcBef>
                  <a:spcPct val="0"/>
                </a:spcBef>
                <a:buFontTx/>
                <a:buNone/>
              </a:pPr>
              <a:r>
                <a:rPr lang="en-US" altLang="en-US" sz="2000" b="1">
                  <a:cs typeface="Times New Roman" panose="02020603050405020304" pitchFamily="18" charset="0"/>
                </a:rPr>
                <a:t>Big ?</a:t>
              </a:r>
            </a:p>
          </p:txBody>
        </p:sp>
        <p:sp>
          <p:nvSpPr>
            <p:cNvPr id="32775" name="TextBox 6"/>
            <p:cNvSpPr txBox="1">
              <a:spLocks noChangeArrowheads="1"/>
            </p:cNvSpPr>
            <p:nvPr/>
          </p:nvSpPr>
          <p:spPr bwMode="auto">
            <a:xfrm>
              <a:off x="3188291" y="2321036"/>
              <a:ext cx="1712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0000FF"/>
                  </a:solidFill>
                  <a:cs typeface="Times New Roman" panose="02020603050405020304" pitchFamily="18" charset="0"/>
                </a:rPr>
                <a:t>Old definition</a:t>
              </a:r>
            </a:p>
          </p:txBody>
        </p:sp>
        <p:sp>
          <p:nvSpPr>
            <p:cNvPr id="32776" name="TextBox 7"/>
            <p:cNvSpPr txBox="1">
              <a:spLocks noChangeArrowheads="1"/>
            </p:cNvSpPr>
            <p:nvPr/>
          </p:nvSpPr>
          <p:spPr bwMode="auto">
            <a:xfrm>
              <a:off x="5844524" y="1533279"/>
              <a:ext cx="12362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FF0000"/>
                  </a:solidFill>
                  <a:cs typeface="Times New Roman" panose="02020603050405020304" pitchFamily="18" charset="0"/>
                </a:rPr>
                <a:t>New </a:t>
              </a:r>
            </a:p>
            <a:p>
              <a:pPr eaLnBrk="1" hangingPunct="1">
                <a:spcBef>
                  <a:spcPct val="0"/>
                </a:spcBef>
                <a:buFontTx/>
                <a:buNone/>
              </a:pPr>
              <a:r>
                <a:rPr lang="en-US" altLang="en-US" sz="2000" b="1">
                  <a:solidFill>
                    <a:srgbClr val="FF0000"/>
                  </a:solidFill>
                  <a:cs typeface="Times New Roman" panose="02020603050405020304" pitchFamily="18" charset="0"/>
                </a:rPr>
                <a:t>definition</a:t>
              </a:r>
            </a:p>
          </p:txBody>
        </p:sp>
        <p:sp>
          <p:nvSpPr>
            <p:cNvPr id="32777" name="TextBox 8"/>
            <p:cNvSpPr txBox="1">
              <a:spLocks noChangeArrowheads="1"/>
            </p:cNvSpPr>
            <p:nvPr/>
          </p:nvSpPr>
          <p:spPr bwMode="auto">
            <a:xfrm>
              <a:off x="636650" y="2167148"/>
              <a:ext cx="1260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solidFill>
                    <a:srgbClr val="0000FF"/>
                  </a:solidFill>
                  <a:cs typeface="Times New Roman" panose="02020603050405020304" pitchFamily="18" charset="0"/>
                </a:rPr>
                <a:t>No longer</a:t>
              </a:r>
            </a:p>
            <a:p>
              <a:pPr algn="ctr" eaLnBrk="1" hangingPunct="1">
                <a:spcBef>
                  <a:spcPct val="0"/>
                </a:spcBef>
                <a:buFontTx/>
                <a:buNone/>
              </a:pPr>
              <a:r>
                <a:rPr lang="en-US" altLang="en-US" sz="2000" b="1">
                  <a:solidFill>
                    <a:srgbClr val="0000FF"/>
                  </a:solidFill>
                  <a:cs typeface="Times New Roman" panose="02020603050405020304" pitchFamily="18" charset="0"/>
                </a:rPr>
                <a:t>present</a:t>
              </a:r>
            </a:p>
          </p:txBody>
        </p:sp>
        <p:cxnSp>
          <p:nvCxnSpPr>
            <p:cNvPr id="10" name="Straight Arrow Connector 9"/>
            <p:cNvCxnSpPr/>
            <p:nvPr/>
          </p:nvCxnSpPr>
          <p:spPr>
            <a:xfrm>
              <a:off x="1897183" y="2488891"/>
              <a:ext cx="531837"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566988" y="228600"/>
            <a:ext cx="3665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cs typeface="Times New Roman" panose="02020603050405020304" pitchFamily="18" charset="0"/>
              </a:rPr>
              <a:t>Possible Consequences</a:t>
            </a:r>
          </a:p>
        </p:txBody>
      </p:sp>
      <p:sp>
        <p:nvSpPr>
          <p:cNvPr id="33795" name="TextBox 2"/>
          <p:cNvSpPr txBox="1">
            <a:spLocks noChangeArrowheads="1"/>
          </p:cNvSpPr>
          <p:nvPr/>
        </p:nvSpPr>
        <p:spPr bwMode="auto">
          <a:xfrm>
            <a:off x="750888" y="1336675"/>
            <a:ext cx="44116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u="sng">
                <a:solidFill>
                  <a:srgbClr val="00B050"/>
                </a:solidFill>
                <a:cs typeface="Times New Roman" panose="02020603050405020304" pitchFamily="18" charset="0"/>
              </a:rPr>
              <a:t>Good</a:t>
            </a:r>
          </a:p>
          <a:p>
            <a:pPr eaLnBrk="1" hangingPunct="1">
              <a:spcBef>
                <a:spcPct val="0"/>
              </a:spcBef>
              <a:buFontTx/>
              <a:buNone/>
            </a:pPr>
            <a:endParaRPr lang="en-US" altLang="en-US" sz="2000" b="1">
              <a:cs typeface="Times New Roman" panose="02020603050405020304" pitchFamily="18" charset="0"/>
            </a:endParaRPr>
          </a:p>
          <a:p>
            <a:pPr eaLnBrk="1" hangingPunct="1">
              <a:spcBef>
                <a:spcPct val="0"/>
              </a:spcBef>
              <a:buFontTx/>
              <a:buNone/>
            </a:pPr>
            <a:r>
              <a:rPr lang="en-US" altLang="en-US" sz="2000" b="1">
                <a:cs typeface="Times New Roman" panose="02020603050405020304" pitchFamily="18" charset="0"/>
              </a:rPr>
              <a:t>Closer to clinician view</a:t>
            </a:r>
          </a:p>
          <a:p>
            <a:pPr eaLnBrk="1" hangingPunct="1">
              <a:spcBef>
                <a:spcPct val="0"/>
              </a:spcBef>
              <a:buFontTx/>
              <a:buNone/>
            </a:pPr>
            <a:r>
              <a:rPr lang="en-US" altLang="en-US" sz="2000" b="1">
                <a:cs typeface="Times New Roman" panose="02020603050405020304" pitchFamily="18" charset="0"/>
              </a:rPr>
              <a:t>Helps reimbursement</a:t>
            </a:r>
          </a:p>
          <a:p>
            <a:pPr eaLnBrk="1" hangingPunct="1">
              <a:spcBef>
                <a:spcPct val="0"/>
              </a:spcBef>
              <a:buFontTx/>
              <a:buNone/>
            </a:pPr>
            <a:r>
              <a:rPr lang="en-US" altLang="en-US" sz="2000" b="1">
                <a:cs typeface="Times New Roman" panose="02020603050405020304" pitchFamily="18" charset="0"/>
              </a:rPr>
              <a:t>Support for earlier diagnosis</a:t>
            </a:r>
          </a:p>
          <a:p>
            <a:pPr eaLnBrk="1" hangingPunct="1">
              <a:spcBef>
                <a:spcPct val="0"/>
              </a:spcBef>
              <a:buFontTx/>
              <a:buNone/>
            </a:pPr>
            <a:r>
              <a:rPr lang="en-US" altLang="en-US" sz="2000" b="1">
                <a:cs typeface="Times New Roman" panose="02020603050405020304" pitchFamily="18" charset="0"/>
              </a:rPr>
              <a:t>Encourages disease-modifying therapy</a:t>
            </a:r>
          </a:p>
          <a:p>
            <a:pPr eaLnBrk="1" hangingPunct="1">
              <a:spcBef>
                <a:spcPct val="0"/>
              </a:spcBef>
              <a:buFontTx/>
              <a:buNone/>
            </a:pPr>
            <a:r>
              <a:rPr lang="en-US" altLang="en-US" sz="2000" b="1">
                <a:cs typeface="Times New Roman" panose="02020603050405020304" pitchFamily="18" charset="0"/>
              </a:rPr>
              <a:t>Allows for epilepsy no longer present</a:t>
            </a:r>
          </a:p>
        </p:txBody>
      </p:sp>
      <p:sp>
        <p:nvSpPr>
          <p:cNvPr id="33796" name="TextBox 3"/>
          <p:cNvSpPr txBox="1">
            <a:spLocks noChangeArrowheads="1"/>
          </p:cNvSpPr>
          <p:nvPr/>
        </p:nvSpPr>
        <p:spPr bwMode="auto">
          <a:xfrm>
            <a:off x="738188" y="3875088"/>
            <a:ext cx="507047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u="sng">
                <a:solidFill>
                  <a:srgbClr val="FF0000"/>
                </a:solidFill>
                <a:cs typeface="Times New Roman" panose="02020603050405020304" pitchFamily="18" charset="0"/>
              </a:rPr>
              <a:t>Not so Good</a:t>
            </a:r>
          </a:p>
          <a:p>
            <a:pPr eaLnBrk="1" hangingPunct="1">
              <a:spcBef>
                <a:spcPct val="0"/>
              </a:spcBef>
              <a:buFontTx/>
              <a:buNone/>
            </a:pPr>
            <a:endParaRPr lang="en-US" altLang="en-US" sz="2000" b="1">
              <a:cs typeface="Times New Roman" panose="02020603050405020304" pitchFamily="18" charset="0"/>
            </a:endParaRPr>
          </a:p>
          <a:p>
            <a:pPr eaLnBrk="1" hangingPunct="1">
              <a:spcBef>
                <a:spcPct val="0"/>
              </a:spcBef>
              <a:buFontTx/>
              <a:buNone/>
            </a:pPr>
            <a:r>
              <a:rPr lang="en-US" altLang="en-US" sz="2000" b="1">
                <a:cs typeface="Times New Roman" panose="02020603050405020304" pitchFamily="18" charset="0"/>
              </a:rPr>
              <a:t>May upset those diagnosed sooner</a:t>
            </a:r>
          </a:p>
          <a:p>
            <a:pPr eaLnBrk="1" hangingPunct="1">
              <a:spcBef>
                <a:spcPct val="0"/>
              </a:spcBef>
              <a:buFontTx/>
              <a:buNone/>
            </a:pPr>
            <a:r>
              <a:rPr lang="en-US" altLang="en-US" sz="2000" b="1">
                <a:cs typeface="Times New Roman" panose="02020603050405020304" pitchFamily="18" charset="0"/>
              </a:rPr>
              <a:t>May increase stigma for some</a:t>
            </a:r>
          </a:p>
          <a:p>
            <a:pPr eaLnBrk="1" hangingPunct="1">
              <a:spcBef>
                <a:spcPct val="0"/>
              </a:spcBef>
              <a:buFontTx/>
              <a:buNone/>
            </a:pPr>
            <a:r>
              <a:rPr lang="en-US" altLang="en-US" sz="2000" b="1">
                <a:cs typeface="Times New Roman" panose="02020603050405020304" pitchFamily="18" charset="0"/>
              </a:rPr>
              <a:t>Label of epilepsy may restrict some activities</a:t>
            </a:r>
          </a:p>
          <a:p>
            <a:pPr eaLnBrk="1" hangingPunct="1">
              <a:spcBef>
                <a:spcPct val="0"/>
              </a:spcBef>
              <a:buFontTx/>
              <a:buNone/>
            </a:pPr>
            <a:r>
              <a:rPr lang="en-US" altLang="en-US" sz="2000" b="1">
                <a:cs typeface="Times New Roman" panose="02020603050405020304" pitchFamily="18" charset="0"/>
              </a:rPr>
              <a:t>Data on seizure recurrence is limited</a:t>
            </a:r>
          </a:p>
          <a:p>
            <a:pPr eaLnBrk="1" hangingPunct="1">
              <a:spcBef>
                <a:spcPct val="0"/>
              </a:spcBef>
              <a:buFontTx/>
              <a:buNone/>
            </a:pPr>
            <a:r>
              <a:rPr lang="en-US" altLang="en-US" sz="2000" b="1">
                <a:cs typeface="Times New Roman" panose="02020603050405020304" pitchFamily="18" charset="0"/>
              </a:rPr>
              <a:t>Makes diagnosis more complex</a:t>
            </a:r>
          </a:p>
        </p:txBody>
      </p:sp>
      <p:grpSp>
        <p:nvGrpSpPr>
          <p:cNvPr id="33797" name="Group 4"/>
          <p:cNvGrpSpPr>
            <a:grpSpLocks/>
          </p:cNvGrpSpPr>
          <p:nvPr/>
        </p:nvGrpSpPr>
        <p:grpSpPr bwMode="auto">
          <a:xfrm>
            <a:off x="6253163" y="1195388"/>
            <a:ext cx="1698625" cy="2416175"/>
            <a:chOff x="6252662" y="1195754"/>
            <a:chExt cx="1699248" cy="2415857"/>
          </a:xfrm>
        </p:grpSpPr>
        <p:grpSp>
          <p:nvGrpSpPr>
            <p:cNvPr id="33804" name="Group 5"/>
            <p:cNvGrpSpPr>
              <a:grpSpLocks/>
            </p:cNvGrpSpPr>
            <p:nvPr/>
          </p:nvGrpSpPr>
          <p:grpSpPr bwMode="auto">
            <a:xfrm>
              <a:off x="6266228" y="1195754"/>
              <a:ext cx="1685682" cy="2415857"/>
              <a:chOff x="6102106" y="1195754"/>
              <a:chExt cx="1685682" cy="2415857"/>
            </a:xfrm>
          </p:grpSpPr>
          <p:pic>
            <p:nvPicPr>
              <p:cNvPr id="338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106" y="1336432"/>
                <a:ext cx="1675132" cy="227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741733" y="1195754"/>
                <a:ext cx="46055" cy="24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grpSp>
        <p:sp>
          <p:nvSpPr>
            <p:cNvPr id="7" name="Rectangle 6"/>
            <p:cNvSpPr/>
            <p:nvPr/>
          </p:nvSpPr>
          <p:spPr>
            <a:xfrm>
              <a:off x="6252662" y="1337022"/>
              <a:ext cx="1699248" cy="22745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grpSp>
      <p:grpSp>
        <p:nvGrpSpPr>
          <p:cNvPr id="33798" name="Group 9"/>
          <p:cNvGrpSpPr>
            <a:grpSpLocks/>
          </p:cNvGrpSpPr>
          <p:nvPr/>
        </p:nvGrpSpPr>
        <p:grpSpPr bwMode="auto">
          <a:xfrm>
            <a:off x="6229350" y="3775075"/>
            <a:ext cx="1722438" cy="2474913"/>
            <a:chOff x="6229803" y="3774815"/>
            <a:chExt cx="1722108" cy="2474472"/>
          </a:xfrm>
        </p:grpSpPr>
        <p:grpSp>
          <p:nvGrpSpPr>
            <p:cNvPr id="33800" name="Group 10"/>
            <p:cNvGrpSpPr>
              <a:grpSpLocks/>
            </p:cNvGrpSpPr>
            <p:nvPr/>
          </p:nvGrpSpPr>
          <p:grpSpPr bwMode="auto">
            <a:xfrm>
              <a:off x="6229803" y="3774815"/>
              <a:ext cx="1547435" cy="2462984"/>
              <a:chOff x="6229803" y="3903768"/>
              <a:chExt cx="1547435" cy="2462984"/>
            </a:xfrm>
          </p:grpSpPr>
          <p:pic>
            <p:nvPicPr>
              <p:cNvPr id="338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125" y="3995258"/>
                <a:ext cx="1541113" cy="237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229803" y="3903768"/>
                <a:ext cx="46029" cy="241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grpSp>
        <p:sp>
          <p:nvSpPr>
            <p:cNvPr id="12" name="Rectangle 11"/>
            <p:cNvSpPr/>
            <p:nvPr/>
          </p:nvSpPr>
          <p:spPr>
            <a:xfrm>
              <a:off x="6252024" y="3974804"/>
              <a:ext cx="1699887" cy="2274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grpSp>
      <p:sp>
        <p:nvSpPr>
          <p:cNvPr id="16" name="Rectangle 15"/>
          <p:cNvSpPr/>
          <p:nvPr/>
        </p:nvSpPr>
        <p:spPr>
          <a:xfrm>
            <a:off x="0" y="10668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4"/>
          <p:cNvGrpSpPr>
            <a:grpSpLocks/>
          </p:cNvGrpSpPr>
          <p:nvPr/>
        </p:nvGrpSpPr>
        <p:grpSpPr bwMode="auto">
          <a:xfrm>
            <a:off x="942975" y="4953000"/>
            <a:ext cx="7696200" cy="1371600"/>
            <a:chOff x="609600" y="4648200"/>
            <a:chExt cx="7696200" cy="1371600"/>
          </a:xfrm>
        </p:grpSpPr>
        <p:sp>
          <p:nvSpPr>
            <p:cNvPr id="3" name="Rectangle 2"/>
            <p:cNvSpPr/>
            <p:nvPr/>
          </p:nvSpPr>
          <p:spPr>
            <a:xfrm>
              <a:off x="609600" y="4648200"/>
              <a:ext cx="7696200" cy="1371600"/>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11272" name="Rectangle 1"/>
            <p:cNvSpPr>
              <a:spLocks noChangeArrowheads="1"/>
            </p:cNvSpPr>
            <p:nvPr/>
          </p:nvSpPr>
          <p:spPr bwMode="auto">
            <a:xfrm>
              <a:off x="785813" y="4724399"/>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cs typeface="Times New Roman" panose="02020603050405020304" pitchFamily="18" charset="0"/>
                </a:rPr>
                <a:t>Epilepsy is a disorder of the brain characterized by an enduring predisposition to generate epileptic seizures, and by the </a:t>
              </a:r>
              <a:r>
                <a:rPr lang="en-US" altLang="en-US" sz="1800" dirty="0" err="1">
                  <a:cs typeface="Times New Roman" panose="02020603050405020304" pitchFamily="18" charset="0"/>
                </a:rPr>
                <a:t>neurobiologic</a:t>
              </a:r>
              <a:r>
                <a:rPr lang="en-US" altLang="en-US" sz="1800" dirty="0">
                  <a:cs typeface="Times New Roman" panose="02020603050405020304" pitchFamily="18" charset="0"/>
                </a:rPr>
                <a:t>, cognitive, psychological, and social consequences of this condition. The definition of epilepsy requires the occurrence of at least one epileptic seizure.</a:t>
              </a:r>
            </a:p>
          </p:txBody>
        </p:sp>
      </p:grpSp>
      <p:sp>
        <p:nvSpPr>
          <p:cNvPr id="11267" name="TextBox 2"/>
          <p:cNvSpPr txBox="1">
            <a:spLocks noChangeArrowheads="1"/>
          </p:cNvSpPr>
          <p:nvPr/>
        </p:nvSpPr>
        <p:spPr bwMode="auto">
          <a:xfrm>
            <a:off x="971550" y="2616200"/>
            <a:ext cx="766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1" dirty="0">
                <a:cs typeface="Times New Roman" panose="02020603050405020304" pitchFamily="18" charset="0"/>
              </a:rPr>
              <a:t>Epilepsia</a:t>
            </a:r>
            <a:r>
              <a:rPr lang="en-US" altLang="en-US" sz="1800" dirty="0">
                <a:cs typeface="Times New Roman" panose="02020603050405020304" pitchFamily="18" charset="0"/>
              </a:rPr>
              <a:t>, </a:t>
            </a:r>
            <a:r>
              <a:rPr lang="en-US" altLang="en-US" sz="1800" b="1" dirty="0">
                <a:cs typeface="Times New Roman" panose="02020603050405020304" pitchFamily="18" charset="0"/>
              </a:rPr>
              <a:t>46</a:t>
            </a:r>
            <a:r>
              <a:rPr lang="en-US" altLang="en-US" sz="1800" dirty="0">
                <a:cs typeface="Times New Roman" panose="02020603050405020304" pitchFamily="18" charset="0"/>
              </a:rPr>
              <a:t>(4):470-472, 2005</a:t>
            </a:r>
          </a:p>
          <a:p>
            <a:pPr eaLnBrk="1" hangingPunct="1">
              <a:spcBef>
                <a:spcPct val="0"/>
              </a:spcBef>
              <a:buFontTx/>
              <a:buNone/>
            </a:pPr>
            <a:r>
              <a:rPr lang="en-US" altLang="en-US" sz="1800" dirty="0">
                <a:cs typeface="Times New Roman" panose="02020603050405020304" pitchFamily="18" charset="0"/>
              </a:rPr>
              <a:t>Blackwell Publishing, Inc.    © 2005 International League Against Epilepsy</a:t>
            </a:r>
          </a:p>
          <a:p>
            <a:pPr eaLnBrk="1" hangingPunct="1">
              <a:spcBef>
                <a:spcPct val="0"/>
              </a:spcBef>
              <a:buFontTx/>
              <a:buNone/>
            </a:pPr>
            <a:endParaRPr lang="en-US" altLang="en-US" sz="1800" dirty="0">
              <a:cs typeface="Times New Roman" panose="02020603050405020304" pitchFamily="18" charset="0"/>
            </a:endParaRPr>
          </a:p>
          <a:p>
            <a:pPr eaLnBrk="1" hangingPunct="1">
              <a:spcBef>
                <a:spcPct val="0"/>
              </a:spcBef>
              <a:buFontTx/>
              <a:buNone/>
            </a:pPr>
            <a:r>
              <a:rPr lang="en-US" altLang="en-US" sz="1800" dirty="0">
                <a:cs typeface="Times New Roman" panose="02020603050405020304" pitchFamily="18" charset="0"/>
              </a:rPr>
              <a:t>Epileptic Seizures and Epilepsy: Definitions Proposed By the International League Against Epilepsy (ILAE) and the International Bureau for Epilepsy (IBE).</a:t>
            </a:r>
          </a:p>
          <a:p>
            <a:pPr eaLnBrk="1" hangingPunct="1">
              <a:spcBef>
                <a:spcPct val="0"/>
              </a:spcBef>
              <a:buFontTx/>
              <a:buNone/>
            </a:pPr>
            <a:endParaRPr lang="en-US" altLang="en-US" sz="1800" dirty="0">
              <a:cs typeface="Times New Roman" panose="02020603050405020304" pitchFamily="18" charset="0"/>
            </a:endParaRPr>
          </a:p>
          <a:p>
            <a:pPr eaLnBrk="1" hangingPunct="1">
              <a:spcBef>
                <a:spcPct val="0"/>
              </a:spcBef>
              <a:buFontTx/>
              <a:buNone/>
            </a:pPr>
            <a:r>
              <a:rPr lang="en-US" altLang="en-US" sz="1800" dirty="0">
                <a:cs typeface="Times New Roman" panose="02020603050405020304" pitchFamily="18" charset="0"/>
              </a:rPr>
              <a:t>Fisher RS, van </a:t>
            </a:r>
            <a:r>
              <a:rPr lang="en-US" altLang="en-US" sz="1800" dirty="0" err="1">
                <a:cs typeface="Times New Roman" panose="02020603050405020304" pitchFamily="18" charset="0"/>
              </a:rPr>
              <a:t>Emde</a:t>
            </a:r>
            <a:r>
              <a:rPr lang="en-US" altLang="en-US" sz="1800" dirty="0">
                <a:cs typeface="Times New Roman" panose="02020603050405020304" pitchFamily="18" charset="0"/>
              </a:rPr>
              <a:t> Boas W, Blume W, </a:t>
            </a:r>
            <a:r>
              <a:rPr lang="en-US" altLang="en-US" sz="1800" dirty="0" err="1">
                <a:cs typeface="Times New Roman" panose="02020603050405020304" pitchFamily="18" charset="0"/>
              </a:rPr>
              <a:t>Elger</a:t>
            </a:r>
            <a:r>
              <a:rPr lang="en-US" altLang="en-US" sz="1800" dirty="0">
                <a:cs typeface="Times New Roman" panose="02020603050405020304" pitchFamily="18" charset="0"/>
              </a:rPr>
              <a:t> C, </a:t>
            </a:r>
            <a:r>
              <a:rPr lang="en-US" altLang="en-US" sz="1800" dirty="0" err="1">
                <a:cs typeface="Times New Roman" panose="02020603050405020304" pitchFamily="18" charset="0"/>
              </a:rPr>
              <a:t>Genton</a:t>
            </a:r>
            <a:r>
              <a:rPr lang="en-US" altLang="en-US" sz="1800" dirty="0">
                <a:cs typeface="Times New Roman" panose="02020603050405020304" pitchFamily="18" charset="0"/>
              </a:rPr>
              <a:t> P, Lee P, Engel J Jr.</a:t>
            </a:r>
          </a:p>
        </p:txBody>
      </p:sp>
      <p:sp>
        <p:nvSpPr>
          <p:cNvPr id="11268" name="TextBox 3"/>
          <p:cNvSpPr txBox="1">
            <a:spLocks noChangeArrowheads="1"/>
          </p:cNvSpPr>
          <p:nvPr/>
        </p:nvSpPr>
        <p:spPr bwMode="auto">
          <a:xfrm>
            <a:off x="1735138" y="330200"/>
            <a:ext cx="640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a:solidFill>
                  <a:srgbClr val="FF0000"/>
                </a:solidFill>
                <a:cs typeface="Times New Roman" panose="02020603050405020304" pitchFamily="18" charset="0"/>
              </a:rPr>
              <a:t>Conceptual Definition of Epilepsy </a:t>
            </a:r>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508125"/>
            <a:ext cx="7696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524000"/>
            <a:ext cx="7215188" cy="914400"/>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10243" name="TextBox 1"/>
          <p:cNvSpPr txBox="1">
            <a:spLocks noChangeArrowheads="1"/>
          </p:cNvSpPr>
          <p:nvPr/>
        </p:nvSpPr>
        <p:spPr bwMode="auto">
          <a:xfrm>
            <a:off x="1295400" y="1676400"/>
            <a:ext cx="6986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cs typeface="Times New Roman" panose="02020603050405020304" pitchFamily="18" charset="0"/>
              </a:rPr>
              <a:t>Epilepsy is a disorder characterized by two or more unprovoked seizures </a:t>
            </a:r>
          </a:p>
          <a:p>
            <a:pPr eaLnBrk="1" hangingPunct="1">
              <a:spcBef>
                <a:spcPct val="0"/>
              </a:spcBef>
              <a:buFontTx/>
              <a:buNone/>
            </a:pPr>
            <a:r>
              <a:rPr lang="en-US" altLang="en-US" sz="1800" dirty="0">
                <a:cs typeface="Times New Roman" panose="02020603050405020304" pitchFamily="18" charset="0"/>
              </a:rPr>
              <a:t>occurring more than 24 hours apart.</a:t>
            </a:r>
          </a:p>
        </p:txBody>
      </p:sp>
      <p:sp>
        <p:nvSpPr>
          <p:cNvPr id="10244" name="TextBox 2"/>
          <p:cNvSpPr txBox="1">
            <a:spLocks noChangeArrowheads="1"/>
          </p:cNvSpPr>
          <p:nvPr/>
        </p:nvSpPr>
        <p:spPr bwMode="auto">
          <a:xfrm>
            <a:off x="2270125" y="304800"/>
            <a:ext cx="503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Traditional Epilepsy Definition </a:t>
            </a:r>
          </a:p>
        </p:txBody>
      </p:sp>
      <p:sp>
        <p:nvSpPr>
          <p:cNvPr id="5" name="TextBox 4"/>
          <p:cNvSpPr txBox="1"/>
          <p:nvPr/>
        </p:nvSpPr>
        <p:spPr>
          <a:xfrm>
            <a:off x="838200" y="2895600"/>
            <a:ext cx="7336624" cy="2339102"/>
          </a:xfrm>
          <a:prstGeom prst="rect">
            <a:avLst/>
          </a:prstGeom>
          <a:noFill/>
        </p:spPr>
        <p:txBody>
          <a:bodyPr wrap="none">
            <a:spAutoFit/>
          </a:bodyPr>
          <a:lstStyle/>
          <a:p>
            <a:pPr>
              <a:defRPr/>
            </a:pPr>
            <a:r>
              <a:rPr lang="en-US" sz="2000" b="1" dirty="0">
                <a:latin typeface="Times New Roman" panose="02020603050405020304" pitchFamily="18" charset="0"/>
                <a:cs typeface="Times New Roman" panose="02020603050405020304" pitchFamily="18" charset="0"/>
              </a:rPr>
              <a:t>Concise, easy to apply, known to many, but . . .</a:t>
            </a:r>
          </a:p>
          <a:p>
            <a:pPr>
              <a:defRPr/>
            </a:pPr>
            <a:endParaRPr lang="en-US"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Some people now are treated as if they have epilepsy after 1 seizure</a:t>
            </a:r>
          </a:p>
          <a:p>
            <a:pPr marL="285750" indent="-285750">
              <a:lnSpc>
                <a:spcPct val="150000"/>
              </a:lnSpc>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A person can never outgrow epilepsy</a:t>
            </a:r>
          </a:p>
          <a:p>
            <a:pPr marL="285750" indent="-285750">
              <a:lnSpc>
                <a:spcPct val="150000"/>
              </a:lnSpc>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Can have an epilepsy syndrome (e.g., BRE), but not epilepsy</a:t>
            </a:r>
          </a:p>
          <a:p>
            <a:pPr marL="285750" indent="-285750">
              <a:lnSpc>
                <a:spcPct val="150000"/>
              </a:lnSpc>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Those with photic or reflex seizures are not defined as having epilepsy</a:t>
            </a:r>
          </a:p>
        </p:txBody>
      </p:sp>
      <p:sp>
        <p:nvSpPr>
          <p:cNvPr id="8" name="Rectangle 7"/>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579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244" name="TextBox 2"/>
          <p:cNvSpPr txBox="1">
            <a:spLocks noChangeArrowheads="1"/>
          </p:cNvSpPr>
          <p:nvPr/>
        </p:nvSpPr>
        <p:spPr bwMode="auto">
          <a:xfrm>
            <a:off x="838200" y="196569"/>
            <a:ext cx="7798097" cy="4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285750" indent="-285750">
              <a:lnSpc>
                <a:spcPct val="150000"/>
              </a:lnSpc>
              <a:defRPr/>
            </a:pPr>
            <a:r>
              <a:rPr lang="en-US" sz="2000" b="1" dirty="0">
                <a:solidFill>
                  <a:srgbClr val="FF0000"/>
                </a:solidFill>
                <a:cs typeface="Times New Roman" panose="02020603050405020304" pitchFamily="18" charset="0"/>
              </a:rPr>
              <a:t>Some people now are treated as if they have epilepsy after 1 seizure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62200"/>
            <a:ext cx="3589336"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5536" y="2362200"/>
            <a:ext cx="5335045" cy="342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00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8935" y="1250397"/>
            <a:ext cx="6096000" cy="4693203"/>
          </a:xfrm>
          <a:prstGeom prst="rect">
            <a:avLst/>
          </a:prstGeom>
        </p:spPr>
      </p:pic>
      <p:sp>
        <p:nvSpPr>
          <p:cNvPr id="4" name="TextBox 3"/>
          <p:cNvSpPr txBox="1"/>
          <p:nvPr/>
        </p:nvSpPr>
        <p:spPr>
          <a:xfrm>
            <a:off x="4067389" y="2293954"/>
            <a:ext cx="4511577" cy="2585323"/>
          </a:xfrm>
          <a:prstGeom prst="rect">
            <a:avLst/>
          </a:prstGeom>
          <a:noFill/>
        </p:spPr>
        <p:txBody>
          <a:bodyPr wrap="square" rtlCol="0">
            <a:spAutoFit/>
          </a:bodyPr>
          <a:lstStyle/>
          <a:p>
            <a:pPr marL="342900" indent="-342900">
              <a:buFont typeface="Arial"/>
              <a:buChar char="•"/>
            </a:pPr>
            <a:r>
              <a:rPr lang="en-US" dirty="0">
                <a:latin typeface="Times New Roman" panose="02020603050405020304" pitchFamily="18" charset="0"/>
                <a:cs typeface="Times New Roman" panose="02020603050405020304" pitchFamily="18" charset="0"/>
              </a:rPr>
              <a:t>After two unprovoked seizures, the risk of a 3rd by 60 months is 73% (</a:t>
            </a:r>
            <a:r>
              <a:rPr lang="en-US" dirty="0">
                <a:solidFill>
                  <a:srgbClr val="FF0000"/>
                </a:solidFill>
                <a:latin typeface="Times New Roman" panose="02020603050405020304" pitchFamily="18" charset="0"/>
                <a:cs typeface="Times New Roman" panose="02020603050405020304" pitchFamily="18" charset="0"/>
              </a:rPr>
              <a:t>59</a:t>
            </a:r>
            <a:r>
              <a:rPr lang="en-US" dirty="0">
                <a:latin typeface="Times New Roman" panose="02020603050405020304" pitchFamily="18" charset="0"/>
                <a:cs typeface="Times New Roman" panose="02020603050405020304" pitchFamily="18" charset="0"/>
              </a:rPr>
              <a:t>-87%, 95%  confidence intervals.</a:t>
            </a:r>
          </a:p>
          <a:p>
            <a:pPr marL="342900" indent="-342900">
              <a:buFont typeface="Arial"/>
              <a:buChar char="•"/>
            </a:pPr>
            <a:endParaRPr lang="en-US" dirty="0">
              <a:latin typeface="Times New Roman" panose="02020603050405020304" pitchFamily="18" charset="0"/>
              <a:cs typeface="Times New Roman" panose="02020603050405020304" pitchFamily="18" charset="0"/>
            </a:endParaRPr>
          </a:p>
          <a:p>
            <a:pPr marL="342900" indent="-342900">
              <a:buFont typeface="Arial"/>
              <a:buChar char="•"/>
            </a:pPr>
            <a:endParaRPr lang="en-US" dirty="0">
              <a:latin typeface="Times New Roman" panose="02020603050405020304" pitchFamily="18" charset="0"/>
              <a:cs typeface="Times New Roman" panose="02020603050405020304" pitchFamily="18" charset="0"/>
            </a:endParaRPr>
          </a:p>
          <a:p>
            <a:pPr marL="342900" indent="-342900">
              <a:buFont typeface="Arial"/>
              <a:buChar char="•"/>
            </a:pPr>
            <a:endParaRPr lang="en-US" dirty="0">
              <a:latin typeface="Times New Roman" panose="02020603050405020304" pitchFamily="18" charset="0"/>
              <a:cs typeface="Times New Roman" panose="02020603050405020304" pitchFamily="18" charset="0"/>
            </a:endParaRPr>
          </a:p>
          <a:p>
            <a:pPr marL="342900" indent="-342900">
              <a:buFont typeface="Arial"/>
              <a:buChar char="•"/>
            </a:pPr>
            <a:r>
              <a:rPr lang="en-US" dirty="0">
                <a:latin typeface="Times New Roman" panose="02020603050405020304" pitchFamily="18" charset="0"/>
                <a:cs typeface="Times New Roman" panose="02020603050405020304" pitchFamily="18" charset="0"/>
              </a:rPr>
              <a:t>So adopt 59 (~ 60%) as the lower end of the confidence interval for the recurrence risk we all agree is epilepsy.</a:t>
            </a:r>
          </a:p>
        </p:txBody>
      </p:sp>
      <p:sp>
        <p:nvSpPr>
          <p:cNvPr id="5" name="TextBox 4"/>
          <p:cNvSpPr txBox="1"/>
          <p:nvPr/>
        </p:nvSpPr>
        <p:spPr>
          <a:xfrm>
            <a:off x="2362200" y="6059269"/>
            <a:ext cx="4744953" cy="646331"/>
          </a:xfrm>
          <a:prstGeom prst="rect">
            <a:avLst/>
          </a:prstGeom>
          <a:noFill/>
        </p:spPr>
        <p:txBody>
          <a:bodyPr wrap="none" rtlCol="0">
            <a:spAutoFit/>
          </a:bodyPr>
          <a:lstStyle/>
          <a:p>
            <a:r>
              <a:rPr lang="en-US" dirty="0">
                <a:solidFill>
                  <a:srgbClr val="000000"/>
                </a:solidFill>
                <a:latin typeface="Times New Roman" panose="02020603050405020304" pitchFamily="18" charset="0"/>
                <a:cs typeface="Times New Roman" panose="02020603050405020304" pitchFamily="18" charset="0"/>
              </a:rPr>
              <a:t>Hauser et al. Risk of recurrent seizures after two </a:t>
            </a:r>
          </a:p>
          <a:p>
            <a:r>
              <a:rPr lang="en-US" dirty="0">
                <a:solidFill>
                  <a:srgbClr val="000000"/>
                </a:solidFill>
                <a:latin typeface="Times New Roman" panose="02020603050405020304" pitchFamily="18" charset="0"/>
                <a:cs typeface="Times New Roman" panose="02020603050405020304" pitchFamily="18" charset="0"/>
              </a:rPr>
              <a:t>unprovoked seizures. NEJM 1998;338:429. </a:t>
            </a:r>
          </a:p>
        </p:txBody>
      </p:sp>
      <p:sp>
        <p:nvSpPr>
          <p:cNvPr id="6" name="TextBox 2"/>
          <p:cNvSpPr txBox="1">
            <a:spLocks noChangeArrowheads="1"/>
          </p:cNvSpPr>
          <p:nvPr/>
        </p:nvSpPr>
        <p:spPr bwMode="auto">
          <a:xfrm>
            <a:off x="2475726" y="361566"/>
            <a:ext cx="3899209" cy="4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285750" indent="-285750">
              <a:lnSpc>
                <a:spcPct val="150000"/>
              </a:lnSpc>
              <a:defRPr/>
            </a:pPr>
            <a:r>
              <a:rPr lang="en-US" sz="2000" b="1" dirty="0">
                <a:solidFill>
                  <a:srgbClr val="FF0000"/>
                </a:solidFill>
                <a:cs typeface="Times New Roman" panose="02020603050405020304" pitchFamily="18" charset="0"/>
              </a:rPr>
              <a:t>Risk of epilepsy after 2 seizures</a:t>
            </a:r>
          </a:p>
        </p:txBody>
      </p:sp>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405821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2"/>
          <p:cNvSpPr txBox="1">
            <a:spLocks noChangeArrowheads="1"/>
          </p:cNvSpPr>
          <p:nvPr/>
        </p:nvSpPr>
        <p:spPr bwMode="auto">
          <a:xfrm>
            <a:off x="2209800" y="315669"/>
            <a:ext cx="4036874" cy="4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285750" indent="-285750">
              <a:lnSpc>
                <a:spcPct val="150000"/>
              </a:lnSpc>
              <a:defRPr/>
            </a:pPr>
            <a:r>
              <a:rPr lang="en-US" sz="2000" b="1" dirty="0">
                <a:solidFill>
                  <a:srgbClr val="FF0000"/>
                </a:solidFill>
                <a:cs typeface="Times New Roman" panose="02020603050405020304" pitchFamily="18" charset="0"/>
              </a:rPr>
              <a:t>Can a person outgrow epilepsy ?</a:t>
            </a:r>
          </a:p>
        </p:txBody>
      </p:sp>
      <p:pic>
        <p:nvPicPr>
          <p:cNvPr id="3" name="Picture 2"/>
          <p:cNvPicPr>
            <a:picLocks noChangeAspect="1"/>
          </p:cNvPicPr>
          <p:nvPr/>
        </p:nvPicPr>
        <p:blipFill>
          <a:blip r:embed="rId3"/>
          <a:stretch>
            <a:fillRect/>
          </a:stretch>
        </p:blipFill>
        <p:spPr>
          <a:xfrm>
            <a:off x="1143000" y="1434704"/>
            <a:ext cx="6019800" cy="3714771"/>
          </a:xfrm>
          <a:prstGeom prst="rect">
            <a:avLst/>
          </a:prstGeom>
        </p:spPr>
      </p:pic>
      <p:sp>
        <p:nvSpPr>
          <p:cNvPr id="5" name="Rectangle 4"/>
          <p:cNvSpPr/>
          <p:nvPr/>
        </p:nvSpPr>
        <p:spPr>
          <a:xfrm>
            <a:off x="914400" y="5535113"/>
            <a:ext cx="7467600"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Chadwick D, Taylor J, Johnson T. Outcomes after seizure recurrence in people with well-controlled epilepsy and the factors that influence it. The MRC Antiepileptic Drug Withdrawal Group. Epilepsia. 1996;37:1043-50.</a:t>
            </a:r>
          </a:p>
        </p:txBody>
      </p:sp>
      <p:sp>
        <p:nvSpPr>
          <p:cNvPr id="6" name="TextBox 5"/>
          <p:cNvSpPr txBox="1"/>
          <p:nvPr/>
        </p:nvSpPr>
        <p:spPr>
          <a:xfrm>
            <a:off x="4965272" y="2743200"/>
            <a:ext cx="336284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If seizure-free for a few years,</a:t>
            </a:r>
          </a:p>
          <a:p>
            <a:r>
              <a:rPr lang="en-US" dirty="0">
                <a:latin typeface="Times New Roman" panose="02020603050405020304" pitchFamily="18" charset="0"/>
                <a:cs typeface="Times New Roman" panose="02020603050405020304" pitchFamily="18" charset="0"/>
              </a:rPr>
              <a:t>Then relapse risk is relatively low.</a:t>
            </a:r>
          </a:p>
        </p:txBody>
      </p:sp>
      <p:sp>
        <p:nvSpPr>
          <p:cNvPr id="10" name="Rectangle 9"/>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359129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343951"/>
            <a:ext cx="4648200" cy="487362"/>
          </a:xfrm>
          <a:prstGeom prst="rect">
            <a:avLst/>
          </a:prstGeom>
        </p:spPr>
        <p:txBody>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FF0000"/>
                </a:solidFill>
                <a:ea typeface="+mn-ea"/>
                <a:cs typeface="Times New Roman" panose="02020603050405020304" pitchFamily="18" charset="0"/>
              </a:rPr>
              <a:t>Epilepsy Resolved</a:t>
            </a:r>
          </a:p>
        </p:txBody>
      </p:sp>
      <p:sp>
        <p:nvSpPr>
          <p:cNvPr id="3" name="Content Placeholder 2"/>
          <p:cNvSpPr txBox="1">
            <a:spLocks/>
          </p:cNvSpPr>
          <p:nvPr/>
        </p:nvSpPr>
        <p:spPr>
          <a:xfrm>
            <a:off x="457200" y="1904069"/>
            <a:ext cx="8229600" cy="1325435"/>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a:solidFill>
                  <a:srgbClr val="000000"/>
                </a:solidFill>
                <a:cs typeface="Times New Roman" panose="02020603050405020304" pitchFamily="18" charset="0"/>
              </a:rPr>
              <a:t>Epilepsy is now considered to be resolved*  for individuals who had an age-dependent epilepsy syndrome but are now past the applicable age or those who have remained seizure-free for the last 10 years, with no seizure medicines for the last 5 years.</a:t>
            </a:r>
            <a:endParaRPr lang="en-US" sz="2400" dirty="0">
              <a:solidFill>
                <a:srgbClr val="000000"/>
              </a:solidFill>
              <a:cs typeface="Times New Roman" panose="02020603050405020304" pitchFamily="18" charset="0"/>
            </a:endParaRPr>
          </a:p>
        </p:txBody>
      </p:sp>
      <p:sp>
        <p:nvSpPr>
          <p:cNvPr id="4" name="TextBox 3"/>
          <p:cNvSpPr txBox="1"/>
          <p:nvPr/>
        </p:nvSpPr>
        <p:spPr>
          <a:xfrm>
            <a:off x="685799" y="6132997"/>
            <a:ext cx="426911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Fisher et al, </a:t>
            </a:r>
            <a:r>
              <a:rPr lang="en-US" dirty="0" err="1">
                <a:latin typeface="Times New Roman" panose="02020603050405020304" pitchFamily="18" charset="0"/>
                <a:cs typeface="Times New Roman" panose="02020603050405020304" pitchFamily="18" charset="0"/>
              </a:rPr>
              <a:t>Epilepsia</a:t>
            </a:r>
            <a:r>
              <a:rPr lang="en-US" dirty="0">
                <a:latin typeface="Times New Roman" panose="02020603050405020304" pitchFamily="18" charset="0"/>
                <a:cs typeface="Times New Roman" panose="02020603050405020304" pitchFamily="18" charset="0"/>
              </a:rPr>
              <a:t> 55 (4): 475-482, 2014</a:t>
            </a:r>
          </a:p>
        </p:txBody>
      </p:sp>
      <p:sp>
        <p:nvSpPr>
          <p:cNvPr id="5" name="Rectangle 4"/>
          <p:cNvSpPr/>
          <p:nvPr/>
        </p:nvSpPr>
        <p:spPr>
          <a:xfrm>
            <a:off x="439578" y="3469149"/>
            <a:ext cx="530915" cy="646331"/>
          </a:xfrm>
          <a:prstGeom prst="rect">
            <a:avLst/>
          </a:prstGeom>
        </p:spPr>
        <p:txBody>
          <a:bodyPr wrap="none">
            <a:spAutoFit/>
          </a:bodyPr>
          <a:lstStyle/>
          <a:p>
            <a:r>
              <a:rPr lang="en-US" altLang="en-US" sz="3600" dirty="0">
                <a:solidFill>
                  <a:srgbClr val="FF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3570295"/>
            <a:ext cx="8001000" cy="1323439"/>
          </a:xfrm>
          <a:prstGeom prst="rect">
            <a:avLst/>
          </a:prstGeom>
          <a:noFill/>
        </p:spPr>
        <p:txBody>
          <a:bodyPr wrap="squar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Avoiding preconceptions associated with the words “cure” and  “remission.”</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“Resolved” has the connotation of “no longer present,” but it does not guarantee that epilepsy will never come back</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259757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AB4DE5A914D43B6DB0ED624DC0556" ma:contentTypeVersion="10" ma:contentTypeDescription="Create a new document." ma:contentTypeScope="" ma:versionID="39f6980f542bc928299042b5e18df795">
  <xsd:schema xmlns:xsd="http://www.w3.org/2001/XMLSchema" xmlns:xs="http://www.w3.org/2001/XMLSchema" xmlns:p="http://schemas.microsoft.com/office/2006/metadata/properties" xmlns:ns2="4af80a41-b544-46d6-81f9-247d074a8191" xmlns:ns3="1ccd3842-8ac6-4b0a-8145-f5c4ae46a67e" targetNamespace="http://schemas.microsoft.com/office/2006/metadata/properties" ma:root="true" ma:fieldsID="5854fc93b0cf6a1642445bf7f1d95133" ns2:_="" ns3:_="">
    <xsd:import namespace="4af80a41-b544-46d6-81f9-247d074a8191"/>
    <xsd:import namespace="1ccd3842-8ac6-4b0a-8145-f5c4ae46a6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80a41-b544-46d6-81f9-247d074a81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d3842-8ac6-4b0a-8145-f5c4ae46a6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29F5BF-4728-4AE4-9C9F-F1C7E4D05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f80a41-b544-46d6-81f9-247d074a8191"/>
    <ds:schemaRef ds:uri="1ccd3842-8ac6-4b0a-8145-f5c4ae46a6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6C8D48-025A-484E-80BF-4DD2C74E37F2}">
  <ds:schemaRefs>
    <ds:schemaRef ds:uri="http://schemas.microsoft.com/sharepoint/v3/contenttype/forms"/>
  </ds:schemaRefs>
</ds:datastoreItem>
</file>

<file path=customXml/itemProps3.xml><?xml version="1.0" encoding="utf-8"?>
<ds:datastoreItem xmlns:ds="http://schemas.openxmlformats.org/officeDocument/2006/customXml" ds:itemID="{68EE699A-CDCB-4D20-8472-271C5F46F42A}">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1ccd3842-8ac6-4b0a-8145-f5c4ae46a67e"/>
    <ds:schemaRef ds:uri="http://purl.org/dc/terms/"/>
    <ds:schemaRef ds:uri="http://purl.org/dc/dcmitype/"/>
    <ds:schemaRef ds:uri="http://schemas.openxmlformats.org/package/2006/metadata/core-properties"/>
    <ds:schemaRef ds:uri="4af80a41-b544-46d6-81f9-247d074a81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832</TotalTime>
  <Words>2586</Words>
  <Application>Microsoft Office PowerPoint</Application>
  <PresentationFormat>On-screen Show (4:3)</PresentationFormat>
  <Paragraphs>216</Paragraphs>
  <Slides>38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Monotype Sorts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Fisher</dc:creator>
  <cp:lastModifiedBy>Deborah Flower</cp:lastModifiedBy>
  <cp:revision>84</cp:revision>
  <dcterms:created xsi:type="dcterms:W3CDTF">2014-06-10T15:15:28Z</dcterms:created>
  <dcterms:modified xsi:type="dcterms:W3CDTF">2019-01-23T15:16:29Z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0x0101009E5AB4DE5A914D43B6DB0ED624DC0556</vt:lpwstr>
  </property>
</Properties>
</file>